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2" r:id="rId3"/>
  </p:sldMasterIdLst>
  <p:notesMasterIdLst>
    <p:notesMasterId r:id="rId62"/>
  </p:notesMasterIdLst>
  <p:sldIdLst>
    <p:sldId id="497" r:id="rId4"/>
    <p:sldId id="764" r:id="rId5"/>
    <p:sldId id="757" r:id="rId6"/>
    <p:sldId id="758" r:id="rId7"/>
    <p:sldId id="756" r:id="rId8"/>
    <p:sldId id="760" r:id="rId9"/>
    <p:sldId id="759" r:id="rId10"/>
    <p:sldId id="761" r:id="rId11"/>
    <p:sldId id="762" r:id="rId12"/>
    <p:sldId id="763" r:id="rId13"/>
    <p:sldId id="765" r:id="rId14"/>
    <p:sldId id="549" r:id="rId15"/>
    <p:sldId id="632" r:id="rId16"/>
    <p:sldId id="766" r:id="rId17"/>
    <p:sldId id="767" r:id="rId18"/>
    <p:sldId id="768" r:id="rId19"/>
    <p:sldId id="770" r:id="rId20"/>
    <p:sldId id="807" r:id="rId21"/>
    <p:sldId id="810" r:id="rId22"/>
    <p:sldId id="806" r:id="rId23"/>
    <p:sldId id="750" r:id="rId24"/>
    <p:sldId id="552" r:id="rId25"/>
    <p:sldId id="775" r:id="rId26"/>
    <p:sldId id="771" r:id="rId27"/>
    <p:sldId id="780" r:id="rId28"/>
    <p:sldId id="781" r:id="rId29"/>
    <p:sldId id="774" r:id="rId30"/>
    <p:sldId id="633" r:id="rId31"/>
    <p:sldId id="772" r:id="rId32"/>
    <p:sldId id="773" r:id="rId33"/>
    <p:sldId id="776" r:id="rId34"/>
    <p:sldId id="777" r:id="rId35"/>
    <p:sldId id="778" r:id="rId36"/>
    <p:sldId id="779" r:id="rId37"/>
    <p:sldId id="782" r:id="rId38"/>
    <p:sldId id="783" r:id="rId39"/>
    <p:sldId id="784" r:id="rId40"/>
    <p:sldId id="785" r:id="rId41"/>
    <p:sldId id="786" r:id="rId42"/>
    <p:sldId id="787" r:id="rId43"/>
    <p:sldId id="788" r:id="rId44"/>
    <p:sldId id="789" r:id="rId45"/>
    <p:sldId id="790" r:id="rId46"/>
    <p:sldId id="791" r:id="rId47"/>
    <p:sldId id="792" r:id="rId48"/>
    <p:sldId id="793" r:id="rId49"/>
    <p:sldId id="794" r:id="rId50"/>
    <p:sldId id="795" r:id="rId51"/>
    <p:sldId id="796" r:id="rId52"/>
    <p:sldId id="797" r:id="rId53"/>
    <p:sldId id="798" r:id="rId54"/>
    <p:sldId id="799" r:id="rId55"/>
    <p:sldId id="800" r:id="rId56"/>
    <p:sldId id="801" r:id="rId57"/>
    <p:sldId id="802" r:id="rId58"/>
    <p:sldId id="803" r:id="rId59"/>
    <p:sldId id="804" r:id="rId60"/>
    <p:sldId id="805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9CBE1"/>
    <a:srgbClr val="BABCCA"/>
    <a:srgbClr val="A3A5B9"/>
    <a:srgbClr val="FF80A0"/>
    <a:srgbClr val="FF3300"/>
    <a:srgbClr val="FF7C80"/>
    <a:srgbClr val="EA0000"/>
    <a:srgbClr val="40C080"/>
    <a:srgbClr val="FF4000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5" autoAdjust="0"/>
    <p:restoredTop sz="82747" autoAdjust="0"/>
  </p:normalViewPr>
  <p:slideViewPr>
    <p:cSldViewPr>
      <p:cViewPr>
        <p:scale>
          <a:sx n="60" d="100"/>
          <a:sy n="60" d="100"/>
        </p:scale>
        <p:origin x="-846" y="-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92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03F51A7E-C9B6-403D-94E5-9F93F39D0C9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6FFFD011-EAFC-46FF-BD79-9293FAB8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BCFFE-0484-48C3-AFF8-D184B7EF0866}" type="slidenum">
              <a:rPr lang="en-US"/>
              <a:pPr/>
              <a:t>37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9CF1B-8B35-4E22-9882-2A93A16359DA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07AFE-561B-4BF2-BA7A-D8304EE59050}" type="slidenum">
              <a:rPr lang="en-US"/>
              <a:pPr/>
              <a:t>39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AA19-39FF-4584-8699-C991F2B7A0FE}" type="slidenum">
              <a:rPr lang="en-US"/>
              <a:pPr/>
              <a:t>40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A15D-EFD5-4B13-AC42-BBA82F491810}" type="slidenum">
              <a:rPr lang="en-US"/>
              <a:pPr/>
              <a:t>41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C4AB-6444-4266-AE3E-27D4FEB4B4F4}" type="slidenum">
              <a:rPr lang="en-US"/>
              <a:pPr/>
              <a:t>42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C92BF-BBFB-46A9-9511-26DFCC1BA3C9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Here is a single frame from the previous animation.</a:t>
            </a:r>
          </a:p>
          <a:p>
            <a:r>
              <a:rPr lang="en-US" baseline="0" noProof="0" dirty="0" smtClean="0"/>
              <a:t>The </a:t>
            </a:r>
            <a:r>
              <a:rPr lang="en-US" b="1" baseline="0" noProof="0" dirty="0" smtClean="0"/>
              <a:t>light path </a:t>
            </a:r>
            <a:r>
              <a:rPr lang="en-US" baseline="0" noProof="0" dirty="0" smtClean="0"/>
              <a:t>we are interested in, starts at the direct light (</a:t>
            </a:r>
            <a:r>
              <a:rPr lang="en-US" b="0" i="1" baseline="0" noProof="0" dirty="0" smtClean="0"/>
              <a:t>click</a:t>
            </a:r>
            <a:r>
              <a:rPr lang="en-US" baseline="0" noProof="0" dirty="0" smtClean="0"/>
              <a:t>), bounces from a surface and is than blocked by geometry (click), casting an </a:t>
            </a:r>
            <a:r>
              <a:rPr lang="en-US" b="1" baseline="0" noProof="0" dirty="0" smtClean="0"/>
              <a:t>indirect shadow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In the next frame (</a:t>
            </a:r>
            <a:r>
              <a:rPr lang="en-US" i="1" baseline="0" noProof="0" dirty="0" smtClean="0"/>
              <a:t>click</a:t>
            </a:r>
            <a:r>
              <a:rPr lang="en-US" baseline="0" noProof="0" dirty="0" smtClean="0"/>
              <a:t>), such a path might become </a:t>
            </a:r>
            <a:r>
              <a:rPr lang="en-US" b="1" baseline="0" noProof="0" dirty="0" smtClean="0"/>
              <a:t>free </a:t>
            </a:r>
            <a:r>
              <a:rPr lang="en-US" b="0" baseline="0" noProof="0" dirty="0" smtClean="0"/>
              <a:t>(</a:t>
            </a:r>
            <a:r>
              <a:rPr lang="en-US" b="0" i="1" baseline="0" noProof="0" dirty="0" smtClean="0"/>
              <a:t>click</a:t>
            </a:r>
            <a:r>
              <a:rPr lang="en-US" b="0" baseline="0" noProof="0" dirty="0" smtClean="0"/>
              <a:t>),</a:t>
            </a:r>
            <a:r>
              <a:rPr lang="en-US" baseline="0" noProof="0" dirty="0" smtClean="0"/>
              <a:t> and the indirect shadow has turned into </a:t>
            </a:r>
            <a:r>
              <a:rPr lang="en-US" b="1" baseline="0" noProof="0" dirty="0" smtClean="0"/>
              <a:t>indirect light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.. that </a:t>
            </a:r>
            <a:r>
              <a:rPr lang="en-US" b="1" baseline="0" noProof="0" dirty="0" smtClean="0"/>
              <a:t>in practice</a:t>
            </a:r>
            <a:r>
              <a:rPr lang="en-US" baseline="0" noProof="0" dirty="0" smtClean="0"/>
              <a:t>, rendering a high number of depth maps is required, like in this example.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In fact, this </a:t>
            </a:r>
            <a:r>
              <a:rPr lang="en-US" b="1" baseline="0" noProof="0" dirty="0" smtClean="0"/>
              <a:t>shadow map generation </a:t>
            </a:r>
            <a:r>
              <a:rPr lang="en-US" baseline="0" noProof="0" dirty="0" smtClean="0"/>
              <a:t>is the </a:t>
            </a:r>
            <a:r>
              <a:rPr lang="en-US" b="1" baseline="0" noProof="0" dirty="0" smtClean="0"/>
              <a:t>bottleneck</a:t>
            </a:r>
            <a:r>
              <a:rPr lang="en-US" baseline="0" noProof="0" dirty="0" smtClean="0"/>
              <a:t>: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Assuming we use </a:t>
            </a:r>
            <a:r>
              <a:rPr lang="en-US" b="1" baseline="0" noProof="0" dirty="0" smtClean="0"/>
              <a:t>1024 VPLs</a:t>
            </a:r>
            <a:r>
              <a:rPr lang="en-US" baseline="0" noProof="0" dirty="0" smtClean="0"/>
              <a:t> and a </a:t>
            </a:r>
            <a:r>
              <a:rPr lang="en-US" b="1" baseline="0" noProof="0" dirty="0" smtClean="0"/>
              <a:t>100k triangle</a:t>
            </a:r>
            <a:r>
              <a:rPr lang="en-US" baseline="0" noProof="0" dirty="0" smtClean="0"/>
              <a:t> 3d-model.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First, vertex processing requires to do </a:t>
            </a:r>
            <a:r>
              <a:rPr lang="en-US" b="1" baseline="0" noProof="0" dirty="0" smtClean="0"/>
              <a:t>300M vertex transforms</a:t>
            </a:r>
            <a:r>
              <a:rPr lang="en-US" noProof="0" dirty="0" smtClean="0"/>
              <a:t> when</a:t>
            </a:r>
            <a:r>
              <a:rPr lang="en-US" baseline="0" noProof="0" dirty="0" smtClean="0"/>
              <a:t> drawing </a:t>
            </a:r>
            <a:r>
              <a:rPr lang="en-US" b="1" baseline="0" noProof="0" dirty="0" smtClean="0"/>
              <a:t>all triangles</a:t>
            </a:r>
            <a:r>
              <a:rPr lang="en-US" baseline="0" noProof="0" dirty="0" smtClean="0"/>
              <a:t> into </a:t>
            </a:r>
            <a:r>
              <a:rPr lang="en-US" b="1" baseline="0" noProof="0" dirty="0" smtClean="0"/>
              <a:t>all shadow maps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Second, </a:t>
            </a:r>
            <a:r>
              <a:rPr lang="en-US" b="1" baseline="0" noProof="0" dirty="0" smtClean="0"/>
              <a:t>drawing 100k tris</a:t>
            </a:r>
            <a:r>
              <a:rPr lang="en-US" baseline="0" noProof="0" dirty="0" smtClean="0"/>
              <a:t> into a </a:t>
            </a:r>
            <a:r>
              <a:rPr lang="en-US" b="1" baseline="0" noProof="0" dirty="0" smtClean="0"/>
              <a:t>1k texel depth map</a:t>
            </a:r>
            <a:r>
              <a:rPr lang="en-US" baseline="0" noProof="0" dirty="0" smtClean="0"/>
              <a:t> is </a:t>
            </a:r>
            <a:r>
              <a:rPr lang="en-US" baseline="0" noProof="0" smtClean="0"/>
              <a:t>a hundertfold </a:t>
            </a:r>
            <a:r>
              <a:rPr lang="en-US" b="1" baseline="0" noProof="0" dirty="0" smtClean="0"/>
              <a:t>overdraw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Let‘s find something better …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What we propose as a solution is based on the observation, that </a:t>
            </a:r>
            <a:r>
              <a:rPr lang="en-US" b="1" noProof="0" dirty="0" smtClean="0"/>
              <a:t>low quality depth maps are sufficient</a:t>
            </a:r>
            <a:r>
              <a:rPr lang="en-US" b="0" noProof="0" dirty="0" smtClean="0"/>
              <a:t>.</a:t>
            </a:r>
          </a:p>
          <a:p>
            <a:r>
              <a:rPr lang="en-US" b="0" noProof="0" dirty="0" smtClean="0"/>
              <a:t>This is, because the </a:t>
            </a:r>
            <a:r>
              <a:rPr lang="en-US" b="1" noProof="0" dirty="0" smtClean="0"/>
              <a:t>individual contribution</a:t>
            </a:r>
            <a:r>
              <a:rPr lang="en-US" b="0" noProof="0" dirty="0" smtClean="0"/>
              <a:t> of every VPL is</a:t>
            </a:r>
            <a:r>
              <a:rPr lang="en-US" b="0" baseline="0" noProof="0" dirty="0" smtClean="0"/>
              <a:t> only </a:t>
            </a:r>
            <a:r>
              <a:rPr lang="en-US" b="1" baseline="0" noProof="0" dirty="0" smtClean="0"/>
              <a:t>small</a:t>
            </a:r>
            <a:r>
              <a:rPr lang="en-US" b="0" baseline="0" noProof="0" dirty="0" smtClean="0"/>
              <a:t>.</a:t>
            </a:r>
          </a:p>
          <a:p>
            <a:r>
              <a:rPr lang="en-US" b="0" baseline="0" noProof="0" dirty="0" smtClean="0"/>
              <a:t>Also indirect lighting </a:t>
            </a:r>
            <a:r>
              <a:rPr lang="en-US" b="1" baseline="0" noProof="0" dirty="0" smtClean="0"/>
              <a:t>varies smoothly</a:t>
            </a:r>
            <a:r>
              <a:rPr lang="en-US" b="0" baseline="0" noProof="0" dirty="0" smtClean="0"/>
              <a:t> in most scenes.</a:t>
            </a:r>
            <a:endParaRPr lang="en-US" b="0" noProof="0" dirty="0" smtClean="0"/>
          </a:p>
          <a:p>
            <a:endParaRPr lang="en-US" b="0" noProof="0" dirty="0" smtClean="0"/>
          </a:p>
          <a:p>
            <a:r>
              <a:rPr lang="en-US" b="0" noProof="0" dirty="0" smtClean="0"/>
              <a:t>Our contribution is to allow </a:t>
            </a:r>
            <a:r>
              <a:rPr lang="en-US" b="0" baseline="0" noProof="0" dirty="0" smtClean="0"/>
              <a:t>imperfection when creating a depth maps that allow for a much more efficient generation.</a:t>
            </a:r>
            <a:endParaRPr lang="en-US" b="0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Our algorithm consists of </a:t>
            </a:r>
            <a:r>
              <a:rPr lang="en-US" b="1" baseline="0" noProof="0" dirty="0" smtClean="0"/>
              <a:t>4 steps</a:t>
            </a:r>
            <a:r>
              <a:rPr lang="en-US" baseline="0" noProof="0" dirty="0" smtClean="0"/>
              <a:t>:</a:t>
            </a:r>
            <a:br>
              <a:rPr lang="en-US" baseline="0" noProof="0" dirty="0" smtClean="0"/>
            </a:br>
            <a:endParaRPr lang="en-US" baseline="0" noProof="0" dirty="0" smtClean="0"/>
          </a:p>
          <a:p>
            <a:pPr marL="241653" indent="-241653">
              <a:buFont typeface="+mj-lt"/>
              <a:buAutoNum type="arabicPeriod"/>
            </a:pPr>
            <a:r>
              <a:rPr lang="en-US" baseline="0" noProof="0" dirty="0" smtClean="0"/>
              <a:t>VPL generation,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noProof="0" dirty="0" smtClean="0"/>
              <a:t>Point-based depth map generation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noProof="0" dirty="0" smtClean="0"/>
              <a:t>A pull-push operation to fill holes from point rendering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noProof="0" dirty="0" smtClean="0"/>
              <a:t>Shading</a:t>
            </a:r>
          </a:p>
          <a:p>
            <a:pPr marL="241653" indent="-241653">
              <a:buFont typeface="+mj-lt"/>
              <a:buAutoNum type="arabicPeriod"/>
            </a:pPr>
            <a:endParaRPr lang="en-US" baseline="0" noProof="0" dirty="0" smtClean="0"/>
          </a:p>
          <a:p>
            <a:pPr marL="241653" indent="-241653"/>
            <a:r>
              <a:rPr lang="en-US" baseline="0" noProof="0" dirty="0" smtClean="0"/>
              <a:t>I will detail all four steps now.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Recall, that our goal is to </a:t>
            </a:r>
            <a:r>
              <a:rPr lang="en-US" b="1" baseline="0" noProof="0" dirty="0" smtClean="0"/>
              <a:t>generate as many depth maps as possible</a:t>
            </a:r>
            <a:r>
              <a:rPr lang="en-US" baseline="0" noProof="0" dirty="0" smtClean="0"/>
              <a:t>, all of them individually very coarse, say 32x32 pixels.</a:t>
            </a:r>
          </a:p>
          <a:p>
            <a:r>
              <a:rPr lang="en-US" baseline="0" noProof="0" dirty="0" smtClean="0"/>
              <a:t>Using classic depth maps for this, takes around 500 ms for the Sponza scene that our methods runs at 11 fps.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We will do his by simplification.</a:t>
            </a:r>
          </a:p>
          <a:p>
            <a:r>
              <a:rPr lang="en-US" baseline="0" noProof="0" dirty="0" smtClean="0"/>
              <a:t>We will draw </a:t>
            </a:r>
            <a:r>
              <a:rPr lang="en-US" b="1" baseline="0" noProof="0" dirty="0" smtClean="0"/>
              <a:t>a low number of points instead of a large number of tris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At</a:t>
            </a:r>
            <a:r>
              <a:rPr lang="en-US" baseline="0" noProof="0" dirty="0" smtClean="0"/>
              <a:t> startup, we distribute the points we will draw into the depth map over the mesh surface.</a:t>
            </a:r>
          </a:p>
          <a:p>
            <a:r>
              <a:rPr lang="en-US" baseline="0" noProof="0" dirty="0" smtClean="0"/>
              <a:t>Each VPL has it’s own set of points; typically, we use 8k points per VPL.</a:t>
            </a:r>
          </a:p>
          <a:p>
            <a:r>
              <a:rPr lang="en-US" baseline="0" noProof="0" dirty="0" smtClean="0"/>
              <a:t>We use a different set for every VPL.</a:t>
            </a:r>
          </a:p>
          <a:p>
            <a:pPr algn="l" defTabSz="966612">
              <a:defRPr/>
            </a:pPr>
            <a:r>
              <a:rPr lang="en-US" baseline="0" noProof="0" dirty="0" smtClean="0"/>
              <a:t>The image to the right, shows a single VPL and it’s point set.</a:t>
            </a:r>
          </a:p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966612">
              <a:defRPr/>
            </a:pPr>
            <a:r>
              <a:rPr lang="en-US" noProof="0" dirty="0" smtClean="0"/>
              <a:t>While this is a classic depth</a:t>
            </a:r>
            <a:r>
              <a:rPr lang="en-US" baseline="0" noProof="0" dirty="0" smtClean="0"/>
              <a:t> map, d</a:t>
            </a:r>
            <a:r>
              <a:rPr lang="en-US" noProof="0" dirty="0" smtClean="0"/>
              <a:t>rawing  a low number of points leads to holes, such as in this example (</a:t>
            </a:r>
            <a:r>
              <a:rPr lang="en-US" i="1" noProof="0" dirty="0" smtClean="0"/>
              <a:t>click</a:t>
            </a:r>
            <a:r>
              <a:rPr lang="en-US" noProof="0" dirty="0" smtClean="0"/>
              <a:t>).</a:t>
            </a:r>
          </a:p>
          <a:p>
            <a:pPr algn="l" defTabSz="966612">
              <a:defRPr/>
            </a:pPr>
            <a:r>
              <a:rPr lang="en-US" noProof="0" dirty="0" smtClean="0"/>
              <a:t>We fill those holes using a pull-push step, </a:t>
            </a:r>
            <a:r>
              <a:rPr lang="en-US" b="0" dirty="0" smtClean="0">
                <a:solidFill>
                  <a:srgbClr val="FF0000"/>
                </a:solidFill>
              </a:rPr>
              <a:t>similar to Grossman/Dally, to fill holes</a:t>
            </a:r>
            <a:r>
              <a:rPr lang="en-US" baseline="0" noProof="0" dirty="0" smtClean="0"/>
              <a:t>.</a:t>
            </a:r>
          </a:p>
          <a:p>
            <a:pPr algn="l" defTabSz="966612">
              <a:defRPr/>
            </a:pPr>
            <a:r>
              <a:rPr lang="en-US" baseline="0" noProof="0" dirty="0" smtClean="0"/>
              <a:t>To this end, we build a pyramid of depth values, where we average only valid depth values in a pull step.</a:t>
            </a:r>
          </a:p>
          <a:p>
            <a:pPr algn="l" defTabSz="966612">
              <a:defRPr/>
            </a:pPr>
            <a:r>
              <a:rPr lang="en-US" baseline="0" noProof="0" dirty="0" smtClean="0"/>
              <a:t>In the subsequent push step, every undefined pixel a every level, is replaced by the average of the defined pixels.</a:t>
            </a:r>
          </a:p>
          <a:p>
            <a:pPr algn="l" defTabSz="966612"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Here we show</a:t>
            </a:r>
            <a:r>
              <a:rPr lang="en-US" baseline="0" noProof="0" dirty="0" smtClean="0"/>
              <a:t> the imperfect shadow of an individual VPL.</a:t>
            </a:r>
          </a:p>
          <a:p>
            <a:endParaRPr lang="en-US" baseline="0" noProof="0" dirty="0" smtClean="0"/>
          </a:p>
          <a:p>
            <a:r>
              <a:rPr lang="en-US" noProof="0" dirty="0" smtClean="0"/>
              <a:t>A</a:t>
            </a:r>
            <a:r>
              <a:rPr lang="en-US" baseline="0" noProof="0" dirty="0" smtClean="0"/>
              <a:t> depth map without pull-push will have </a:t>
            </a:r>
            <a:r>
              <a:rPr lang="en-US" b="1" baseline="0" noProof="0" dirty="0" smtClean="0"/>
              <a:t>light leaks</a:t>
            </a:r>
            <a:r>
              <a:rPr lang="en-US" baseline="0" noProof="0" dirty="0" smtClean="0"/>
              <a:t>, that are </a:t>
            </a:r>
            <a:r>
              <a:rPr lang="en-US" b="1" baseline="0" noProof="0" dirty="0" smtClean="0"/>
              <a:t>fixed</a:t>
            </a:r>
            <a:r>
              <a:rPr lang="en-US" baseline="0" noProof="0" dirty="0" smtClean="0"/>
              <a:t> by pull-push.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However, pull-push sometimes miss-classifies depth values, and gives </a:t>
            </a:r>
            <a:r>
              <a:rPr lang="en-US" b="1" baseline="0" noProof="0" dirty="0" smtClean="0"/>
              <a:t>false positive</a:t>
            </a:r>
            <a:r>
              <a:rPr lang="en-US" baseline="0" noProof="0" dirty="0" smtClean="0"/>
              <a:t> or </a:t>
            </a:r>
            <a:r>
              <a:rPr lang="en-US" b="1" baseline="0" noProof="0" dirty="0" smtClean="0"/>
              <a:t>false negatives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Small holes might be „real“ holes and small objects could be isolated, pixel-sized floating objects.</a:t>
            </a:r>
          </a:p>
          <a:p>
            <a:r>
              <a:rPr lang="en-US" baseline="0" noProof="0" dirty="0" smtClean="0"/>
              <a:t>If such miss-classification happens, the only negative result is, that such objects will not cast shadow or let light through, which is not very important, because they are </a:t>
            </a:r>
            <a:r>
              <a:rPr lang="en-US" b="1" baseline="0" noProof="0" dirty="0" smtClean="0"/>
              <a:t>small</a:t>
            </a:r>
            <a:r>
              <a:rPr lang="en-US" baseline="0" noProof="0" dirty="0" smtClean="0"/>
              <a:t>; we have </a:t>
            </a:r>
            <a:r>
              <a:rPr lang="en-US" b="1" baseline="0" noProof="0" dirty="0" smtClean="0"/>
              <a:t>many VPLs;</a:t>
            </a:r>
            <a:r>
              <a:rPr lang="en-US" baseline="0" noProof="0" dirty="0" smtClean="0"/>
              <a:t> and such errors are </a:t>
            </a:r>
            <a:r>
              <a:rPr lang="en-US" b="1" baseline="0" noProof="0" dirty="0" smtClean="0"/>
              <a:t>uncorrelated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We</a:t>
            </a:r>
            <a:r>
              <a:rPr lang="en-US" baseline="0" noProof="0" dirty="0" smtClean="0"/>
              <a:t> do this pull-push step on </a:t>
            </a:r>
            <a:r>
              <a:rPr lang="en-US" b="1" baseline="0" noProof="0" dirty="0" smtClean="0"/>
              <a:t>all depth maps in parallel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As we work in depth map space now, we are now </a:t>
            </a:r>
            <a:r>
              <a:rPr lang="en-US" b="1" baseline="0" noProof="0" dirty="0" smtClean="0"/>
              <a:t>independent of the geometric complexity</a:t>
            </a:r>
            <a:r>
              <a:rPr lang="en-US" b="0" baseline="0" noProof="0" dirty="0" smtClean="0"/>
              <a:t>: </a:t>
            </a:r>
            <a:r>
              <a:rPr lang="en-US" baseline="0" noProof="0" dirty="0" smtClean="0"/>
              <a:t>It is irrelevant if this is an image of a Cornell Box or an XYZ dragon: it‘s just an image.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Most</a:t>
            </a:r>
            <a:r>
              <a:rPr lang="en-US" baseline="0" noProof="0" dirty="0" smtClean="0"/>
              <a:t> current methods </a:t>
            </a:r>
            <a:r>
              <a:rPr lang="en-US" b="1" baseline="0" noProof="0" dirty="0" smtClean="0"/>
              <a:t>separate direct and indirect lighting</a:t>
            </a:r>
            <a:r>
              <a:rPr lang="en-US" baseline="0" noProof="0" dirty="0" smtClean="0"/>
              <a:t>, and so do we.</a:t>
            </a:r>
          </a:p>
          <a:p>
            <a:r>
              <a:rPr lang="en-US" baseline="0" noProof="0" dirty="0" smtClean="0"/>
              <a:t>We use </a:t>
            </a:r>
            <a:r>
              <a:rPr lang="en-US" b="1" baseline="0" noProof="0" dirty="0" smtClean="0"/>
              <a:t>interleaved sampling</a:t>
            </a:r>
            <a:r>
              <a:rPr lang="en-US" baseline="0" noProof="0" dirty="0" smtClean="0"/>
              <a:t>, that is we do not light every pixel with every VPL, but only, say, 16 random ones out of 256 VPLs for every pixel.</a:t>
            </a:r>
          </a:p>
          <a:p>
            <a:r>
              <a:rPr lang="en-US" baseline="0" noProof="0" dirty="0" smtClean="0"/>
              <a:t>Please see the paper for details.</a:t>
            </a:r>
          </a:p>
          <a:p>
            <a:r>
              <a:rPr lang="en-US" baseline="0" noProof="0" dirty="0" smtClean="0"/>
              <a:t>Doing so, will result in noise, that we blur away, using a </a:t>
            </a:r>
            <a:r>
              <a:rPr lang="en-US" b="1" baseline="0" noProof="0" dirty="0" smtClean="0"/>
              <a:t>geometry aware blur filter</a:t>
            </a:r>
            <a:r>
              <a:rPr lang="en-US" noProof="0" dirty="0" smtClean="0"/>
              <a:t>.</a:t>
            </a:r>
            <a:endParaRPr lang="en-US" b="1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Our method can achieve results that are similar to a path tracer.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This is a Monte Carlo rendering from PBRT.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And this is our result.</a:t>
            </a:r>
          </a:p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92DE-14C5-43A2-BF9E-0E3940E04602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96661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A722E-E678-4114-8BA4-041979E5D1A3}" type="slidenum">
              <a:rPr lang="en-US"/>
              <a:pPr/>
              <a:t>35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B6080-90B7-4C4A-99C4-87FB788D2FE3}" type="slidenum">
              <a:rPr lang="en-US"/>
              <a:pPr/>
              <a:t>36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6F34-6F2F-4716-A7EC-D1845DD5D1E7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6DD5-FE61-4175-B03F-1CC9B25B9BC9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3EF-7E45-4746-8F0F-B1C6F7BF4391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4939ACD8-81E7-4309-B844-698C817E5062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088-C87F-401B-896A-09A0941076CF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274638"/>
            <a:ext cx="6929486" cy="65403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980C0F"/>
                </a:solidFill>
              </a:defRPr>
            </a:lvl1pPr>
          </a:lstStyle>
          <a:p>
            <a:r>
              <a:rPr lang="de-DE" dirty="0" smtClean="0"/>
              <a:t>Just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357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42844" y="6509587"/>
            <a:ext cx="88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 dirty="0" smtClean="0">
                <a:solidFill>
                  <a:schemeClr val="bg1">
                    <a:lumMod val="75000"/>
                  </a:schemeClr>
                </a:solidFill>
              </a:rPr>
              <a:t>Imperfect Shadow Maps for Efficient Computation of Indirect Illumination</a:t>
            </a:r>
            <a:r>
              <a:rPr lang="en-US" sz="1200" b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200" b="0" i="1" dirty="0" smtClean="0">
                <a:solidFill>
                  <a:schemeClr val="bg1">
                    <a:lumMod val="75000"/>
                  </a:schemeClr>
                </a:solidFill>
              </a:rPr>
              <a:t>T. Ritschel et al.</a:t>
            </a:r>
            <a:r>
              <a:rPr lang="en-US" sz="1200" b="0" baseline="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200" b="0" dirty="0" smtClean="0">
                <a:solidFill>
                  <a:schemeClr val="bg1">
                    <a:lumMod val="75000"/>
                  </a:schemeClr>
                </a:solidFill>
              </a:rPr>
              <a:t>SIGGRAPH Asia 2008. Singapore, Dec. 12</a:t>
            </a:r>
            <a:r>
              <a:rPr lang="en-US" sz="1200" b="0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200" b="0" dirty="0" smtClean="0">
                <a:solidFill>
                  <a:schemeClr val="bg1">
                    <a:lumMod val="75000"/>
                  </a:schemeClr>
                </a:solidFill>
              </a:rPr>
              <a:t>, 2008</a:t>
            </a:r>
            <a:endParaRPr lang="de-DE" sz="12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Console" pitchFamily="49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Console" pitchFamily="49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3C3E-55C6-43A3-B3C9-740CC03875BA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37FC2-C2C6-4314-9791-BDA29737912A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5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06680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068638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FC8C9C-AA72-486A-9176-A324C34F6A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667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096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556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8985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10429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1858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13319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14747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16176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7605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19065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20494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21939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23368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24828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26257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27717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29146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30607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32035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33480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34909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6369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7798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9227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40655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42116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43545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44989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46418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47879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49307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50752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52181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53641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55070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56515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57943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59404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60833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62261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63690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65151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66579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68024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69453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70913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723423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73802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752316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7669213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7812088" y="25781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79565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80994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824547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838835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8531225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8674100" y="2578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179388" y="188913"/>
            <a:ext cx="8856662" cy="655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9A081-2ACB-4F17-9A1B-EFCBABA2EC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2A4B-3343-4FFA-B81E-B3B9238AEA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3E2B0-2020-479F-B8D7-D516C7357A7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C014-ECB7-4664-93E5-A8DE1D62A6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F9BF-42AA-48AD-BFFD-EF721CE2D4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35E21-B068-4E3F-8750-BDB3706B78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37AB-68F8-41E2-8422-607E9C503F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5C876-2DB3-4BBC-8189-5F4FF61CCEB7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91EF-7CCD-48A0-9E3A-25512C5F9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97AE-2D43-456C-BCE9-A09F741DBA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3DAD-7D78-4A52-AD98-622BAC8EFC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41CB-785A-4524-8F25-64CD281ED82B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C6265-62A8-4114-8F5A-B04A2CB57BD7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5FA7-9846-42F3-92AC-499A66F10EEC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C7A5C-AAF6-450D-85F8-49E77F36ED6A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6CB31-873D-4D14-8B08-D3FC2D5021D7}" type="datetime1">
              <a:rPr lang="en-US" smtClean="0">
                <a:solidFill>
                  <a:srgbClr val="FFFFFF"/>
                </a:solidFill>
              </a:rPr>
              <a:pPr/>
              <a:t>3/2/2012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43F43E-D981-4214-A134-C2F83DCF8878}" type="datetime1">
              <a:rPr 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prstClr val="black"/>
                </a:solidFill>
              </a:rPr>
              <a:t>PG III (NPGR010) - J. Křivánek 2011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9C3A3-A5F7-4232-B253-D7CE55098032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Console" pitchFamily="49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Console" pitchFamily="49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Lucida Console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7AA89-B34A-4D1E-BCA2-F853643F4A5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683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6111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7572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9001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10445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11874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13335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14763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>
            <a:off x="16192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17621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19081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20510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1955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23383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24844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26273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27733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29162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30622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32051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33496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34925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36385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37814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39243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7" name="Oval 33"/>
          <p:cNvSpPr>
            <a:spLocks noChangeArrowheads="1"/>
          </p:cNvSpPr>
          <p:nvPr/>
        </p:nvSpPr>
        <p:spPr bwMode="auto">
          <a:xfrm>
            <a:off x="40671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8" name="Oval 34"/>
          <p:cNvSpPr>
            <a:spLocks noChangeArrowheads="1"/>
          </p:cNvSpPr>
          <p:nvPr/>
        </p:nvSpPr>
        <p:spPr bwMode="auto">
          <a:xfrm>
            <a:off x="42132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9" name="Oval 35"/>
          <p:cNvSpPr>
            <a:spLocks noChangeArrowheads="1"/>
          </p:cNvSpPr>
          <p:nvPr/>
        </p:nvSpPr>
        <p:spPr bwMode="auto">
          <a:xfrm>
            <a:off x="43561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0" name="Oval 36"/>
          <p:cNvSpPr>
            <a:spLocks noChangeArrowheads="1"/>
          </p:cNvSpPr>
          <p:nvPr/>
        </p:nvSpPr>
        <p:spPr bwMode="auto">
          <a:xfrm>
            <a:off x="45005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1" name="Oval 37"/>
          <p:cNvSpPr>
            <a:spLocks noChangeArrowheads="1"/>
          </p:cNvSpPr>
          <p:nvPr/>
        </p:nvSpPr>
        <p:spPr bwMode="auto">
          <a:xfrm>
            <a:off x="46434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2" name="Oval 38"/>
          <p:cNvSpPr>
            <a:spLocks noChangeArrowheads="1"/>
          </p:cNvSpPr>
          <p:nvPr/>
        </p:nvSpPr>
        <p:spPr bwMode="auto">
          <a:xfrm>
            <a:off x="47894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3" name="Oval 39"/>
          <p:cNvSpPr>
            <a:spLocks noChangeArrowheads="1"/>
          </p:cNvSpPr>
          <p:nvPr/>
        </p:nvSpPr>
        <p:spPr bwMode="auto">
          <a:xfrm>
            <a:off x="49323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4" name="Oval 40"/>
          <p:cNvSpPr>
            <a:spLocks noChangeArrowheads="1"/>
          </p:cNvSpPr>
          <p:nvPr/>
        </p:nvSpPr>
        <p:spPr bwMode="auto">
          <a:xfrm>
            <a:off x="50768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5" name="Oval 41"/>
          <p:cNvSpPr>
            <a:spLocks noChangeArrowheads="1"/>
          </p:cNvSpPr>
          <p:nvPr/>
        </p:nvSpPr>
        <p:spPr bwMode="auto">
          <a:xfrm>
            <a:off x="52197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6" name="Oval 42"/>
          <p:cNvSpPr>
            <a:spLocks noChangeArrowheads="1"/>
          </p:cNvSpPr>
          <p:nvPr/>
        </p:nvSpPr>
        <p:spPr bwMode="auto">
          <a:xfrm>
            <a:off x="53657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7" name="Oval 43"/>
          <p:cNvSpPr>
            <a:spLocks noChangeArrowheads="1"/>
          </p:cNvSpPr>
          <p:nvPr/>
        </p:nvSpPr>
        <p:spPr bwMode="auto">
          <a:xfrm>
            <a:off x="55086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8" name="Oval 44"/>
          <p:cNvSpPr>
            <a:spLocks noChangeArrowheads="1"/>
          </p:cNvSpPr>
          <p:nvPr/>
        </p:nvSpPr>
        <p:spPr bwMode="auto">
          <a:xfrm>
            <a:off x="56530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9" name="Oval 45"/>
          <p:cNvSpPr>
            <a:spLocks noChangeArrowheads="1"/>
          </p:cNvSpPr>
          <p:nvPr/>
        </p:nvSpPr>
        <p:spPr bwMode="auto">
          <a:xfrm>
            <a:off x="57959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0" name="Oval 46"/>
          <p:cNvSpPr>
            <a:spLocks noChangeArrowheads="1"/>
          </p:cNvSpPr>
          <p:nvPr/>
        </p:nvSpPr>
        <p:spPr bwMode="auto">
          <a:xfrm>
            <a:off x="59420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1" name="Oval 47"/>
          <p:cNvSpPr>
            <a:spLocks noChangeArrowheads="1"/>
          </p:cNvSpPr>
          <p:nvPr/>
        </p:nvSpPr>
        <p:spPr bwMode="auto">
          <a:xfrm>
            <a:off x="60848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2" name="Oval 48"/>
          <p:cNvSpPr>
            <a:spLocks noChangeArrowheads="1"/>
          </p:cNvSpPr>
          <p:nvPr/>
        </p:nvSpPr>
        <p:spPr bwMode="auto">
          <a:xfrm>
            <a:off x="62277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3" name="Oval 49"/>
          <p:cNvSpPr>
            <a:spLocks noChangeArrowheads="1"/>
          </p:cNvSpPr>
          <p:nvPr/>
        </p:nvSpPr>
        <p:spPr bwMode="auto">
          <a:xfrm>
            <a:off x="63706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4" name="Oval 50"/>
          <p:cNvSpPr>
            <a:spLocks noChangeArrowheads="1"/>
          </p:cNvSpPr>
          <p:nvPr/>
        </p:nvSpPr>
        <p:spPr bwMode="auto">
          <a:xfrm>
            <a:off x="65166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" name="Oval 51"/>
          <p:cNvSpPr>
            <a:spLocks noChangeArrowheads="1"/>
          </p:cNvSpPr>
          <p:nvPr/>
        </p:nvSpPr>
        <p:spPr bwMode="auto">
          <a:xfrm>
            <a:off x="66595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6" name="Oval 52"/>
          <p:cNvSpPr>
            <a:spLocks noChangeArrowheads="1"/>
          </p:cNvSpPr>
          <p:nvPr/>
        </p:nvSpPr>
        <p:spPr bwMode="auto">
          <a:xfrm>
            <a:off x="68040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7" name="Oval 53"/>
          <p:cNvSpPr>
            <a:spLocks noChangeArrowheads="1"/>
          </p:cNvSpPr>
          <p:nvPr/>
        </p:nvSpPr>
        <p:spPr bwMode="auto">
          <a:xfrm>
            <a:off x="69469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8" name="Oval 54"/>
          <p:cNvSpPr>
            <a:spLocks noChangeArrowheads="1"/>
          </p:cNvSpPr>
          <p:nvPr/>
        </p:nvSpPr>
        <p:spPr bwMode="auto">
          <a:xfrm>
            <a:off x="70929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9" name="Oval 55"/>
          <p:cNvSpPr>
            <a:spLocks noChangeArrowheads="1"/>
          </p:cNvSpPr>
          <p:nvPr/>
        </p:nvSpPr>
        <p:spPr bwMode="auto">
          <a:xfrm>
            <a:off x="723582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0" name="Oval 56"/>
          <p:cNvSpPr>
            <a:spLocks noChangeArrowheads="1"/>
          </p:cNvSpPr>
          <p:nvPr/>
        </p:nvSpPr>
        <p:spPr bwMode="auto">
          <a:xfrm>
            <a:off x="73818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1" name="Oval 57"/>
          <p:cNvSpPr>
            <a:spLocks noChangeArrowheads="1"/>
          </p:cNvSpPr>
          <p:nvPr/>
        </p:nvSpPr>
        <p:spPr bwMode="auto">
          <a:xfrm>
            <a:off x="752475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2" name="Oval 58"/>
          <p:cNvSpPr>
            <a:spLocks noChangeArrowheads="1"/>
          </p:cNvSpPr>
          <p:nvPr/>
        </p:nvSpPr>
        <p:spPr bwMode="auto">
          <a:xfrm>
            <a:off x="7670800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3" name="Oval 59"/>
          <p:cNvSpPr>
            <a:spLocks noChangeArrowheads="1"/>
          </p:cNvSpPr>
          <p:nvPr/>
        </p:nvSpPr>
        <p:spPr bwMode="auto">
          <a:xfrm>
            <a:off x="7813675" y="141287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4" name="Oval 60"/>
          <p:cNvSpPr>
            <a:spLocks noChangeArrowheads="1"/>
          </p:cNvSpPr>
          <p:nvPr/>
        </p:nvSpPr>
        <p:spPr bwMode="auto">
          <a:xfrm>
            <a:off x="79581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" name="Oval 61"/>
          <p:cNvSpPr>
            <a:spLocks noChangeArrowheads="1"/>
          </p:cNvSpPr>
          <p:nvPr/>
        </p:nvSpPr>
        <p:spPr bwMode="auto">
          <a:xfrm>
            <a:off x="81010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6" name="Oval 62"/>
          <p:cNvSpPr>
            <a:spLocks noChangeArrowheads="1"/>
          </p:cNvSpPr>
          <p:nvPr/>
        </p:nvSpPr>
        <p:spPr bwMode="auto">
          <a:xfrm>
            <a:off x="824706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7" name="Oval 63"/>
          <p:cNvSpPr>
            <a:spLocks noChangeArrowheads="1"/>
          </p:cNvSpPr>
          <p:nvPr/>
        </p:nvSpPr>
        <p:spPr bwMode="auto">
          <a:xfrm>
            <a:off x="838993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8" name="Oval 64"/>
          <p:cNvSpPr>
            <a:spLocks noChangeArrowheads="1"/>
          </p:cNvSpPr>
          <p:nvPr/>
        </p:nvSpPr>
        <p:spPr bwMode="auto">
          <a:xfrm>
            <a:off x="8532813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9" name="Oval 65"/>
          <p:cNvSpPr>
            <a:spLocks noChangeArrowheads="1"/>
          </p:cNvSpPr>
          <p:nvPr/>
        </p:nvSpPr>
        <p:spPr bwMode="auto">
          <a:xfrm>
            <a:off x="8675688" y="1412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179388" y="188913"/>
            <a:ext cx="8856662" cy="655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l.acm.org/citation.cfm?id=25876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gg.mff.cuni.cz/~jaroslav/teaching/2011-pg3/slides/krivanek-10-npgr010-2011-pm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g.ibds.kit.edu/publikatione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tml.tkk.fi/~samuli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mpi-inf.mpg.de/resources/ImperfectShadowMaps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2057400"/>
            <a:ext cx="8142288" cy="857250"/>
          </a:xfrm>
        </p:spPr>
        <p:txBody>
          <a:bodyPr/>
          <a:lstStyle/>
          <a:p>
            <a:r>
              <a:rPr lang="en-US" b="1" dirty="0" smtClean="0"/>
              <a:t>Global illumination with </a:t>
            </a:r>
            <a:br>
              <a:rPr lang="en-US" b="1" dirty="0" smtClean="0"/>
            </a:br>
            <a:r>
              <a:rPr lang="en-US" b="1" dirty="0" smtClean="0"/>
              <a:t>many-light methods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/>
          <a:lstStyle/>
          <a:p>
            <a:r>
              <a:rPr lang="cs-CZ" sz="2400" dirty="0" smtClean="0"/>
              <a:t>Jaroslav Křivánek</a:t>
            </a:r>
          </a:p>
          <a:p>
            <a:r>
              <a:rPr lang="en-US" sz="1800" i="1" dirty="0" smtClean="0"/>
              <a:t>Charles University, Prague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Hustota pro vzrokování směru </a:t>
            </a:r>
            <a:endParaRPr 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3292475"/>
          </a:xfrm>
        </p:spPr>
        <p:txBody>
          <a:bodyPr/>
          <a:lstStyle/>
          <a:p>
            <a:r>
              <a:rPr lang="cs-CZ" dirty="0" smtClean="0"/>
              <a:t>Hustota p-</a:t>
            </a:r>
            <a:r>
              <a:rPr lang="cs-CZ" dirty="0" err="1" smtClean="0"/>
              <a:t>nosti</a:t>
            </a:r>
            <a:r>
              <a:rPr lang="cs-CZ" dirty="0" smtClean="0"/>
              <a:t> není invariantní vůči míře</a:t>
            </a:r>
          </a:p>
          <a:p>
            <a:r>
              <a:rPr lang="cs-CZ" dirty="0" smtClean="0"/>
              <a:t>Nutno konvertovat z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 na </a:t>
            </a:r>
            <a:r>
              <a:rPr lang="cs-CZ" dirty="0" err="1" smtClean="0"/>
              <a:t>d</a:t>
            </a:r>
            <a:r>
              <a:rPr lang="cs-CZ" i="1" dirty="0" err="1" smtClean="0"/>
              <a:t>A</a:t>
            </a:r>
            <a:endParaRPr lang="en-US" i="1" dirty="0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4424363" y="3222625"/>
            <a:ext cx="4251325" cy="3178175"/>
            <a:chOff x="4424363" y="3563938"/>
            <a:chExt cx="4251325" cy="3178175"/>
          </a:xfrm>
        </p:grpSpPr>
        <p:grpSp>
          <p:nvGrpSpPr>
            <p:cNvPr id="3" name="Group 11"/>
            <p:cNvGrpSpPr/>
            <p:nvPr/>
          </p:nvGrpSpPr>
          <p:grpSpPr>
            <a:xfrm>
              <a:off x="4424363" y="3563938"/>
              <a:ext cx="4251325" cy="3178175"/>
              <a:chOff x="4424363" y="3563938"/>
              <a:chExt cx="4251325" cy="3178175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4424363" y="3563938"/>
                <a:ext cx="4251325" cy="3178175"/>
                <a:chOff x="4424363" y="3563938"/>
                <a:chExt cx="4251325" cy="3178175"/>
              </a:xfrm>
            </p:grpSpPr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24363" y="3563938"/>
                  <a:ext cx="4251325" cy="31781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732240" y="4448229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628370" y="5025051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6804248" y="5289333"/>
                <a:ext cx="5040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711280" y="4351396"/>
            <a:ext cx="381000" cy="523875"/>
          </p:xfrm>
          <a:graphic>
            <a:graphicData uri="http://schemas.openxmlformats.org/presentationml/2006/ole">
              <p:oleObj spid="_x0000_s7170" name="Rovnice" r:id="rId4" imgW="164880" imgH="22860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5652234" y="4879503"/>
            <a:ext cx="439737" cy="493713"/>
          </p:xfrm>
          <a:graphic>
            <a:graphicData uri="http://schemas.openxmlformats.org/presentationml/2006/ole">
              <p:oleObj spid="_x0000_s7171" name="Rovnice" r:id="rId5" imgW="190440" imgH="215640" progId="Equation.3">
                <p:embed/>
              </p:oleObj>
            </a:graphicData>
          </a:graphic>
        </p:graphicFrame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835775" y="5137150"/>
          <a:ext cx="439738" cy="523875"/>
        </p:xfrm>
        <a:graphic>
          <a:graphicData uri="http://schemas.openxmlformats.org/presentationml/2006/ole">
            <p:oleObj spid="_x0000_s7172" name="Rovnice" r:id="rId6" imgW="190440" imgH="228600" progId="Equation.3">
              <p:embed/>
            </p:oleObj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675" y="2682875"/>
            <a:ext cx="447675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1428750"/>
            <a:ext cx="8142288" cy="85725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b="1" dirty="0" smtClean="0"/>
              <a:t>Instant </a:t>
            </a:r>
            <a:r>
              <a:rPr lang="cs-CZ" b="1" dirty="0" err="1" smtClean="0"/>
              <a:t>radiosity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23900" y="5105400"/>
            <a:ext cx="7696200" cy="838200"/>
          </a:xfrm>
        </p:spPr>
        <p:txBody>
          <a:bodyPr/>
          <a:lstStyle/>
          <a:p>
            <a:r>
              <a:rPr lang="cs-CZ" dirty="0" smtClean="0"/>
              <a:t>Keller</a:t>
            </a:r>
            <a:r>
              <a:rPr lang="en-US" dirty="0" smtClean="0"/>
              <a:t>, </a:t>
            </a:r>
            <a:r>
              <a:rPr lang="cs-CZ" dirty="0" smtClean="0"/>
              <a:t>1997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cs-CZ" dirty="0" smtClean="0">
                <a:hlinkClick r:id="rId2"/>
              </a:rPr>
              <a:t>http://dl.</a:t>
            </a:r>
            <a:r>
              <a:rPr lang="cs-CZ" dirty="0" err="1" smtClean="0">
                <a:hlinkClick r:id="rId2"/>
              </a:rPr>
              <a:t>acm.org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citation.cfm</a:t>
            </a:r>
            <a:r>
              <a:rPr lang="cs-CZ" dirty="0" smtClean="0">
                <a:hlinkClick r:id="rId2"/>
              </a:rPr>
              <a:t>?id=258769</a:t>
            </a:r>
            <a:endParaRPr lang="cs-CZ" dirty="0" smtClean="0"/>
          </a:p>
          <a:p>
            <a:r>
              <a:rPr lang="en-US" dirty="0" smtClean="0"/>
              <a:t>The “original” many-light method</a:t>
            </a:r>
          </a:p>
          <a:p>
            <a:r>
              <a:rPr lang="en-US" dirty="0" smtClean="0"/>
              <a:t>Probably the first GPU-based GI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</a:t>
            </a:r>
            <a:r>
              <a:rPr lang="en-US" dirty="0" err="1" smtClean="0"/>
              <a:t>radiosity</a:t>
            </a:r>
            <a:endParaRPr 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81294"/>
            <a:ext cx="8577408" cy="25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144780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SIGGRAPH 1997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1"/>
          <p:cNvSpPr txBox="1">
            <a:spLocks/>
          </p:cNvSpPr>
          <p:nvPr/>
        </p:nvSpPr>
        <p:spPr bwMode="auto">
          <a:xfrm>
            <a:off x="457200" y="1114425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Approximate indirect</a:t>
            </a:r>
            <a:r>
              <a:rPr kumimoji="0" lang="en-US" sz="3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illumination by</a:t>
            </a:r>
            <a:endParaRPr kumimoji="0" lang="en-US" sz="3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imes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Virtual Point Lights (VPLs)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1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514600"/>
            <a:ext cx="3429000" cy="99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VPLs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</a:t>
            </a:r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112" name="Content Placeholder 1"/>
          <p:cNvSpPr txBox="1">
            <a:spLocks/>
          </p:cNvSpPr>
          <p:nvPr/>
        </p:nvSpPr>
        <p:spPr bwMode="auto">
          <a:xfrm>
            <a:off x="4876800" y="2515474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Render with VPLs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0600" y="3201274"/>
            <a:ext cx="2895600" cy="2895600"/>
            <a:chOff x="1441450" y="1495425"/>
            <a:chExt cx="4621213" cy="4621213"/>
          </a:xfrm>
        </p:grpSpPr>
        <p:sp>
          <p:nvSpPr>
            <p:cNvPr id="76" name="AutoShape 617"/>
            <p:cNvSpPr>
              <a:spLocks noChangeAspect="1" noChangeArrowheads="1" noTextEdit="1"/>
            </p:cNvSpPr>
            <p:nvPr/>
          </p:nvSpPr>
          <p:spPr bwMode="auto">
            <a:xfrm>
              <a:off x="1441450" y="1495425"/>
              <a:ext cx="4621213" cy="462121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20"/>
            <p:cNvSpPr>
              <a:spLocks/>
            </p:cNvSpPr>
            <p:nvPr/>
          </p:nvSpPr>
          <p:spPr bwMode="auto">
            <a:xfrm>
              <a:off x="1592263" y="5026025"/>
              <a:ext cx="881063" cy="1090613"/>
            </a:xfrm>
            <a:custGeom>
              <a:avLst/>
              <a:gdLst/>
              <a:ahLst/>
              <a:cxnLst>
                <a:cxn ang="0">
                  <a:pos x="0" y="687"/>
                </a:cxn>
                <a:cxn ang="0">
                  <a:pos x="555" y="0"/>
                </a:cxn>
                <a:cxn ang="0">
                  <a:pos x="0" y="687"/>
                </a:cxn>
              </a:cxnLst>
              <a:rect l="0" t="0" r="r" b="b"/>
              <a:pathLst>
                <a:path w="555" h="687">
                  <a:moveTo>
                    <a:pt x="0" y="687"/>
                  </a:moveTo>
                  <a:lnTo>
                    <a:pt x="555" y="0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621"/>
            <p:cNvSpPr>
              <a:spLocks noChangeShapeType="1"/>
            </p:cNvSpPr>
            <p:nvPr/>
          </p:nvSpPr>
          <p:spPr bwMode="auto">
            <a:xfrm flipV="1">
              <a:off x="1592263" y="5026025"/>
              <a:ext cx="881063" cy="1090613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22"/>
            <p:cNvSpPr>
              <a:spLocks/>
            </p:cNvSpPr>
            <p:nvPr/>
          </p:nvSpPr>
          <p:spPr bwMode="auto">
            <a:xfrm>
              <a:off x="5024438" y="5026025"/>
              <a:ext cx="979488" cy="1090613"/>
            </a:xfrm>
            <a:custGeom>
              <a:avLst/>
              <a:gdLst/>
              <a:ahLst/>
              <a:cxnLst>
                <a:cxn ang="0">
                  <a:pos x="617" y="687"/>
                </a:cxn>
                <a:cxn ang="0">
                  <a:pos x="0" y="0"/>
                </a:cxn>
                <a:cxn ang="0">
                  <a:pos x="617" y="687"/>
                </a:cxn>
              </a:cxnLst>
              <a:rect l="0" t="0" r="r" b="b"/>
              <a:pathLst>
                <a:path w="617" h="687">
                  <a:moveTo>
                    <a:pt x="617" y="687"/>
                  </a:moveTo>
                  <a:lnTo>
                    <a:pt x="0" y="0"/>
                  </a:lnTo>
                  <a:lnTo>
                    <a:pt x="617" y="68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623"/>
            <p:cNvSpPr>
              <a:spLocks noChangeShapeType="1"/>
            </p:cNvSpPr>
            <p:nvPr/>
          </p:nvSpPr>
          <p:spPr bwMode="auto">
            <a:xfrm flipH="1" flipV="1">
              <a:off x="5024438" y="5026025"/>
              <a:ext cx="979488" cy="1090613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24"/>
            <p:cNvSpPr>
              <a:spLocks/>
            </p:cNvSpPr>
            <p:nvPr/>
          </p:nvSpPr>
          <p:spPr bwMode="auto">
            <a:xfrm>
              <a:off x="5024438" y="2417763"/>
              <a:ext cx="17463" cy="2608263"/>
            </a:xfrm>
            <a:custGeom>
              <a:avLst/>
              <a:gdLst/>
              <a:ahLst/>
              <a:cxnLst>
                <a:cxn ang="0">
                  <a:pos x="0" y="1643"/>
                </a:cxn>
                <a:cxn ang="0">
                  <a:pos x="11" y="0"/>
                </a:cxn>
                <a:cxn ang="0">
                  <a:pos x="0" y="1643"/>
                </a:cxn>
              </a:cxnLst>
              <a:rect l="0" t="0" r="r" b="b"/>
              <a:pathLst>
                <a:path w="11" h="1643">
                  <a:moveTo>
                    <a:pt x="0" y="1643"/>
                  </a:moveTo>
                  <a:lnTo>
                    <a:pt x="11" y="0"/>
                  </a:lnTo>
                  <a:lnTo>
                    <a:pt x="0" y="1643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625"/>
            <p:cNvSpPr>
              <a:spLocks noChangeShapeType="1"/>
            </p:cNvSpPr>
            <p:nvPr/>
          </p:nvSpPr>
          <p:spPr bwMode="auto">
            <a:xfrm flipV="1">
              <a:off x="5024438" y="2417763"/>
              <a:ext cx="17463" cy="2608263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6"/>
            <p:cNvSpPr>
              <a:spLocks/>
            </p:cNvSpPr>
            <p:nvPr/>
          </p:nvSpPr>
          <p:spPr bwMode="auto">
            <a:xfrm>
              <a:off x="5041900" y="1665288"/>
              <a:ext cx="1008063" cy="752475"/>
            </a:xfrm>
            <a:custGeom>
              <a:avLst/>
              <a:gdLst/>
              <a:ahLst/>
              <a:cxnLst>
                <a:cxn ang="0">
                  <a:pos x="0" y="474"/>
                </a:cxn>
                <a:cxn ang="0">
                  <a:pos x="635" y="0"/>
                </a:cxn>
                <a:cxn ang="0">
                  <a:pos x="0" y="474"/>
                </a:cxn>
              </a:cxnLst>
              <a:rect l="0" t="0" r="r" b="b"/>
              <a:pathLst>
                <a:path w="635" h="474">
                  <a:moveTo>
                    <a:pt x="0" y="474"/>
                  </a:moveTo>
                  <a:lnTo>
                    <a:pt x="635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627"/>
            <p:cNvSpPr>
              <a:spLocks noChangeShapeType="1"/>
            </p:cNvSpPr>
            <p:nvPr/>
          </p:nvSpPr>
          <p:spPr bwMode="auto">
            <a:xfrm flipV="1">
              <a:off x="5041900" y="1665288"/>
              <a:ext cx="1008063" cy="752475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8"/>
            <p:cNvSpPr>
              <a:spLocks/>
            </p:cNvSpPr>
            <p:nvPr/>
          </p:nvSpPr>
          <p:spPr bwMode="auto">
            <a:xfrm>
              <a:off x="2444750" y="2428875"/>
              <a:ext cx="28575" cy="2597150"/>
            </a:xfrm>
            <a:custGeom>
              <a:avLst/>
              <a:gdLst/>
              <a:ahLst/>
              <a:cxnLst>
                <a:cxn ang="0">
                  <a:pos x="18" y="1636"/>
                </a:cxn>
                <a:cxn ang="0">
                  <a:pos x="0" y="0"/>
                </a:cxn>
                <a:cxn ang="0">
                  <a:pos x="18" y="1636"/>
                </a:cxn>
              </a:cxnLst>
              <a:rect l="0" t="0" r="r" b="b"/>
              <a:pathLst>
                <a:path w="18" h="1636">
                  <a:moveTo>
                    <a:pt x="18" y="1636"/>
                  </a:moveTo>
                  <a:lnTo>
                    <a:pt x="0" y="0"/>
                  </a:lnTo>
                  <a:lnTo>
                    <a:pt x="18" y="1636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29"/>
            <p:cNvSpPr>
              <a:spLocks noChangeShapeType="1"/>
            </p:cNvSpPr>
            <p:nvPr/>
          </p:nvSpPr>
          <p:spPr bwMode="auto">
            <a:xfrm flipH="1" flipV="1">
              <a:off x="2444750" y="2428875"/>
              <a:ext cx="28575" cy="2597150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30"/>
            <p:cNvSpPr>
              <a:spLocks/>
            </p:cNvSpPr>
            <p:nvPr/>
          </p:nvSpPr>
          <p:spPr bwMode="auto">
            <a:xfrm>
              <a:off x="1452563" y="1600200"/>
              <a:ext cx="992188" cy="828675"/>
            </a:xfrm>
            <a:custGeom>
              <a:avLst/>
              <a:gdLst/>
              <a:ahLst/>
              <a:cxnLst>
                <a:cxn ang="0">
                  <a:pos x="625" y="522"/>
                </a:cxn>
                <a:cxn ang="0">
                  <a:pos x="0" y="0"/>
                </a:cxn>
                <a:cxn ang="0">
                  <a:pos x="625" y="522"/>
                </a:cxn>
              </a:cxnLst>
              <a:rect l="0" t="0" r="r" b="b"/>
              <a:pathLst>
                <a:path w="625" h="522">
                  <a:moveTo>
                    <a:pt x="625" y="522"/>
                  </a:moveTo>
                  <a:lnTo>
                    <a:pt x="0" y="0"/>
                  </a:lnTo>
                  <a:lnTo>
                    <a:pt x="625" y="522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631"/>
            <p:cNvSpPr>
              <a:spLocks noChangeShapeType="1"/>
            </p:cNvSpPr>
            <p:nvPr/>
          </p:nvSpPr>
          <p:spPr bwMode="auto">
            <a:xfrm flipH="1" flipV="1">
              <a:off x="1452563" y="1600200"/>
              <a:ext cx="992188" cy="828675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32"/>
            <p:cNvSpPr>
              <a:spLocks/>
            </p:cNvSpPr>
            <p:nvPr/>
          </p:nvSpPr>
          <p:spPr bwMode="auto">
            <a:xfrm>
              <a:off x="2444750" y="2417763"/>
              <a:ext cx="2597150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36" y="0"/>
                </a:cxn>
                <a:cxn ang="0">
                  <a:pos x="0" y="7"/>
                </a:cxn>
              </a:cxnLst>
              <a:rect l="0" t="0" r="r" b="b"/>
              <a:pathLst>
                <a:path w="1636" h="7">
                  <a:moveTo>
                    <a:pt x="0" y="7"/>
                  </a:moveTo>
                  <a:lnTo>
                    <a:pt x="163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633"/>
            <p:cNvSpPr>
              <a:spLocks noChangeShapeType="1"/>
            </p:cNvSpPr>
            <p:nvPr/>
          </p:nvSpPr>
          <p:spPr bwMode="auto">
            <a:xfrm flipV="1">
              <a:off x="2444750" y="2417763"/>
              <a:ext cx="2597150" cy="111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634"/>
            <p:cNvSpPr>
              <a:spLocks noChangeShapeType="1"/>
            </p:cNvSpPr>
            <p:nvPr/>
          </p:nvSpPr>
          <p:spPr bwMode="auto">
            <a:xfrm>
              <a:off x="4457700" y="2738438"/>
              <a:ext cx="630238" cy="2549525"/>
            </a:xfrm>
            <a:prstGeom prst="line">
              <a:avLst/>
            </a:pr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35"/>
            <p:cNvSpPr>
              <a:spLocks noChangeArrowheads="1"/>
            </p:cNvSpPr>
            <p:nvPr/>
          </p:nvSpPr>
          <p:spPr bwMode="auto">
            <a:xfrm>
              <a:off x="2473325" y="4256088"/>
              <a:ext cx="1057275" cy="1044575"/>
            </a:xfrm>
            <a:prstGeom prst="ellipse">
              <a:avLst/>
            </a:prstGeom>
            <a:noFill/>
            <a:ln w="19050" cap="flat">
              <a:solidFill>
                <a:srgbClr val="FFF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636"/>
            <p:cNvSpPr>
              <a:spLocks noChangeShapeType="1"/>
            </p:cNvSpPr>
            <p:nvPr/>
          </p:nvSpPr>
          <p:spPr bwMode="auto">
            <a:xfrm flipH="1">
              <a:off x="3833813" y="2738438"/>
              <a:ext cx="623888" cy="2562225"/>
            </a:xfrm>
            <a:prstGeom prst="line">
              <a:avLst/>
            </a:pr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37"/>
            <p:cNvSpPr>
              <a:spLocks/>
            </p:cNvSpPr>
            <p:nvPr/>
          </p:nvSpPr>
          <p:spPr bwMode="auto">
            <a:xfrm>
              <a:off x="3886200" y="5270500"/>
              <a:ext cx="1190625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26"/>
                </a:cxn>
                <a:cxn ang="0">
                  <a:pos x="204" y="0"/>
                </a:cxn>
              </a:cxnLst>
              <a:rect l="0" t="0" r="r" b="b"/>
              <a:pathLst>
                <a:path w="204" h="26">
                  <a:moveTo>
                    <a:pt x="0" y="0"/>
                  </a:moveTo>
                  <a:cubicBezTo>
                    <a:pt x="0" y="15"/>
                    <a:pt x="45" y="26"/>
                    <a:pt x="102" y="26"/>
                  </a:cubicBezTo>
                  <a:cubicBezTo>
                    <a:pt x="158" y="26"/>
                    <a:pt x="204" y="15"/>
                    <a:pt x="204" y="0"/>
                  </a:cubicBezTo>
                </a:path>
              </a:pathLst>
            </a:cu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38"/>
            <p:cNvSpPr>
              <a:spLocks noChangeArrowheads="1"/>
            </p:cNvSpPr>
            <p:nvPr/>
          </p:nvSpPr>
          <p:spPr bwMode="auto">
            <a:xfrm>
              <a:off x="2992438" y="4594225"/>
              <a:ext cx="1190625" cy="1230313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9050" cap="flat">
              <a:solidFill>
                <a:srgbClr val="4D4D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2382735" y="3532389"/>
            <a:ext cx="1130648" cy="1023826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853274" y="4674762"/>
            <a:ext cx="778639" cy="541585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775060" y="3698120"/>
            <a:ext cx="784455" cy="445630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1241038" y="3536075"/>
            <a:ext cx="1138016" cy="567168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993458" y="4347131"/>
            <a:ext cx="1082922" cy="587765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un 100"/>
          <p:cNvSpPr/>
          <p:nvPr/>
        </p:nvSpPr>
        <p:spPr>
          <a:xfrm>
            <a:off x="1108991" y="3968928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un 101"/>
          <p:cNvSpPr/>
          <p:nvPr/>
        </p:nvSpPr>
        <p:spPr>
          <a:xfrm>
            <a:off x="2159191" y="3312643"/>
            <a:ext cx="445477" cy="445477"/>
          </a:xfrm>
          <a:prstGeom prst="sun">
            <a:avLst>
              <a:gd name="adj" fmla="val 32937"/>
            </a:avLst>
          </a:prstGeom>
          <a:solidFill>
            <a:srgbClr val="FFFF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un 102"/>
          <p:cNvSpPr/>
          <p:nvPr/>
        </p:nvSpPr>
        <p:spPr>
          <a:xfrm>
            <a:off x="1817719" y="4176935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un 103"/>
          <p:cNvSpPr/>
          <p:nvPr/>
        </p:nvSpPr>
        <p:spPr>
          <a:xfrm>
            <a:off x="2819400" y="5182474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n 104"/>
          <p:cNvSpPr/>
          <p:nvPr/>
        </p:nvSpPr>
        <p:spPr>
          <a:xfrm>
            <a:off x="3376888" y="4418969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un 105"/>
          <p:cNvSpPr/>
          <p:nvPr/>
        </p:nvSpPr>
        <p:spPr>
          <a:xfrm>
            <a:off x="1713318" y="5030074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29"/>
          <p:cNvGrpSpPr/>
          <p:nvPr/>
        </p:nvGrpSpPr>
        <p:grpSpPr>
          <a:xfrm>
            <a:off x="5410200" y="3201274"/>
            <a:ext cx="2895600" cy="2895600"/>
            <a:chOff x="5410200" y="3581400"/>
            <a:chExt cx="2895600" cy="2895600"/>
          </a:xfrm>
        </p:grpSpPr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5867400" y="6248400"/>
              <a:ext cx="101794" cy="489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5410200" y="3581400"/>
              <a:ext cx="2895600" cy="2895600"/>
              <a:chOff x="1441450" y="1495425"/>
              <a:chExt cx="4621213" cy="4621213"/>
            </a:xfrm>
          </p:grpSpPr>
          <p:sp>
            <p:nvSpPr>
              <p:cNvPr id="199" name="AutoShape 617"/>
              <p:cNvSpPr>
                <a:spLocks noChangeAspect="1" noChangeArrowheads="1" noTextEdit="1"/>
              </p:cNvSpPr>
              <p:nvPr/>
            </p:nvSpPr>
            <p:spPr bwMode="auto">
              <a:xfrm>
                <a:off x="1441450" y="1495425"/>
                <a:ext cx="4621213" cy="4621213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620"/>
              <p:cNvSpPr>
                <a:spLocks/>
              </p:cNvSpPr>
              <p:nvPr/>
            </p:nvSpPr>
            <p:spPr bwMode="auto">
              <a:xfrm>
                <a:off x="1592263" y="5026025"/>
                <a:ext cx="881063" cy="1090613"/>
              </a:xfrm>
              <a:custGeom>
                <a:avLst/>
                <a:gdLst/>
                <a:ahLst/>
                <a:cxnLst>
                  <a:cxn ang="0">
                    <a:pos x="0" y="687"/>
                  </a:cxn>
                  <a:cxn ang="0">
                    <a:pos x="555" y="0"/>
                  </a:cxn>
                  <a:cxn ang="0">
                    <a:pos x="0" y="687"/>
                  </a:cxn>
                </a:cxnLst>
                <a:rect l="0" t="0" r="r" b="b"/>
                <a:pathLst>
                  <a:path w="555" h="687">
                    <a:moveTo>
                      <a:pt x="0" y="687"/>
                    </a:moveTo>
                    <a:lnTo>
                      <a:pt x="555" y="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621"/>
              <p:cNvSpPr>
                <a:spLocks noChangeShapeType="1"/>
              </p:cNvSpPr>
              <p:nvPr/>
            </p:nvSpPr>
            <p:spPr bwMode="auto">
              <a:xfrm flipV="1">
                <a:off x="1592263" y="5026025"/>
                <a:ext cx="881063" cy="1090613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622"/>
              <p:cNvSpPr>
                <a:spLocks/>
              </p:cNvSpPr>
              <p:nvPr/>
            </p:nvSpPr>
            <p:spPr bwMode="auto">
              <a:xfrm>
                <a:off x="5024438" y="5026025"/>
                <a:ext cx="979488" cy="1090613"/>
              </a:xfrm>
              <a:custGeom>
                <a:avLst/>
                <a:gdLst/>
                <a:ahLst/>
                <a:cxnLst>
                  <a:cxn ang="0">
                    <a:pos x="617" y="687"/>
                  </a:cxn>
                  <a:cxn ang="0">
                    <a:pos x="0" y="0"/>
                  </a:cxn>
                  <a:cxn ang="0">
                    <a:pos x="617" y="687"/>
                  </a:cxn>
                </a:cxnLst>
                <a:rect l="0" t="0" r="r" b="b"/>
                <a:pathLst>
                  <a:path w="617" h="687">
                    <a:moveTo>
                      <a:pt x="617" y="687"/>
                    </a:moveTo>
                    <a:lnTo>
                      <a:pt x="0" y="0"/>
                    </a:lnTo>
                    <a:lnTo>
                      <a:pt x="617" y="68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623"/>
              <p:cNvSpPr>
                <a:spLocks noChangeShapeType="1"/>
              </p:cNvSpPr>
              <p:nvPr/>
            </p:nvSpPr>
            <p:spPr bwMode="auto">
              <a:xfrm flipH="1" flipV="1">
                <a:off x="5024438" y="5026025"/>
                <a:ext cx="979488" cy="1090613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4"/>
              <p:cNvSpPr>
                <a:spLocks/>
              </p:cNvSpPr>
              <p:nvPr/>
            </p:nvSpPr>
            <p:spPr bwMode="auto">
              <a:xfrm>
                <a:off x="5024438" y="2417763"/>
                <a:ext cx="17463" cy="2608263"/>
              </a:xfrm>
              <a:custGeom>
                <a:avLst/>
                <a:gdLst/>
                <a:ahLst/>
                <a:cxnLst>
                  <a:cxn ang="0">
                    <a:pos x="0" y="1643"/>
                  </a:cxn>
                  <a:cxn ang="0">
                    <a:pos x="11" y="0"/>
                  </a:cxn>
                  <a:cxn ang="0">
                    <a:pos x="0" y="1643"/>
                  </a:cxn>
                </a:cxnLst>
                <a:rect l="0" t="0" r="r" b="b"/>
                <a:pathLst>
                  <a:path w="11" h="1643">
                    <a:moveTo>
                      <a:pt x="0" y="1643"/>
                    </a:moveTo>
                    <a:lnTo>
                      <a:pt x="11" y="0"/>
                    </a:lnTo>
                    <a:lnTo>
                      <a:pt x="0" y="1643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625"/>
              <p:cNvSpPr>
                <a:spLocks noChangeShapeType="1"/>
              </p:cNvSpPr>
              <p:nvPr/>
            </p:nvSpPr>
            <p:spPr bwMode="auto">
              <a:xfrm flipV="1">
                <a:off x="5024438" y="2417763"/>
                <a:ext cx="17463" cy="2608263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6"/>
              <p:cNvSpPr>
                <a:spLocks/>
              </p:cNvSpPr>
              <p:nvPr/>
            </p:nvSpPr>
            <p:spPr bwMode="auto">
              <a:xfrm>
                <a:off x="5041900" y="1665288"/>
                <a:ext cx="1008063" cy="752475"/>
              </a:xfrm>
              <a:custGeom>
                <a:avLst/>
                <a:gdLst/>
                <a:ahLst/>
                <a:cxnLst>
                  <a:cxn ang="0">
                    <a:pos x="0" y="474"/>
                  </a:cxn>
                  <a:cxn ang="0">
                    <a:pos x="635" y="0"/>
                  </a:cxn>
                  <a:cxn ang="0">
                    <a:pos x="0" y="474"/>
                  </a:cxn>
                </a:cxnLst>
                <a:rect l="0" t="0" r="r" b="b"/>
                <a:pathLst>
                  <a:path w="635" h="474">
                    <a:moveTo>
                      <a:pt x="0" y="474"/>
                    </a:moveTo>
                    <a:lnTo>
                      <a:pt x="635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627"/>
              <p:cNvSpPr>
                <a:spLocks noChangeShapeType="1"/>
              </p:cNvSpPr>
              <p:nvPr/>
            </p:nvSpPr>
            <p:spPr bwMode="auto">
              <a:xfrm flipV="1">
                <a:off x="5041900" y="1665288"/>
                <a:ext cx="1008063" cy="752475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28"/>
              <p:cNvSpPr>
                <a:spLocks/>
              </p:cNvSpPr>
              <p:nvPr/>
            </p:nvSpPr>
            <p:spPr bwMode="auto">
              <a:xfrm>
                <a:off x="2444750" y="2428875"/>
                <a:ext cx="28575" cy="2597150"/>
              </a:xfrm>
              <a:custGeom>
                <a:avLst/>
                <a:gdLst/>
                <a:ahLst/>
                <a:cxnLst>
                  <a:cxn ang="0">
                    <a:pos x="18" y="1636"/>
                  </a:cxn>
                  <a:cxn ang="0">
                    <a:pos x="0" y="0"/>
                  </a:cxn>
                  <a:cxn ang="0">
                    <a:pos x="18" y="1636"/>
                  </a:cxn>
                </a:cxnLst>
                <a:rect l="0" t="0" r="r" b="b"/>
                <a:pathLst>
                  <a:path w="18" h="1636">
                    <a:moveTo>
                      <a:pt x="18" y="1636"/>
                    </a:moveTo>
                    <a:lnTo>
                      <a:pt x="0" y="0"/>
                    </a:lnTo>
                    <a:lnTo>
                      <a:pt x="18" y="1636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629"/>
              <p:cNvSpPr>
                <a:spLocks noChangeShapeType="1"/>
              </p:cNvSpPr>
              <p:nvPr/>
            </p:nvSpPr>
            <p:spPr bwMode="auto">
              <a:xfrm flipH="1" flipV="1">
                <a:off x="2444750" y="2428875"/>
                <a:ext cx="28575" cy="2597150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30"/>
              <p:cNvSpPr>
                <a:spLocks/>
              </p:cNvSpPr>
              <p:nvPr/>
            </p:nvSpPr>
            <p:spPr bwMode="auto">
              <a:xfrm>
                <a:off x="1452563" y="1600200"/>
                <a:ext cx="992188" cy="828675"/>
              </a:xfrm>
              <a:custGeom>
                <a:avLst/>
                <a:gdLst/>
                <a:ahLst/>
                <a:cxnLst>
                  <a:cxn ang="0">
                    <a:pos x="625" y="522"/>
                  </a:cxn>
                  <a:cxn ang="0">
                    <a:pos x="0" y="0"/>
                  </a:cxn>
                  <a:cxn ang="0">
                    <a:pos x="625" y="522"/>
                  </a:cxn>
                </a:cxnLst>
                <a:rect l="0" t="0" r="r" b="b"/>
                <a:pathLst>
                  <a:path w="625" h="522">
                    <a:moveTo>
                      <a:pt x="625" y="522"/>
                    </a:moveTo>
                    <a:lnTo>
                      <a:pt x="0" y="0"/>
                    </a:lnTo>
                    <a:lnTo>
                      <a:pt x="625" y="522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631"/>
              <p:cNvSpPr>
                <a:spLocks noChangeShapeType="1"/>
              </p:cNvSpPr>
              <p:nvPr/>
            </p:nvSpPr>
            <p:spPr bwMode="auto">
              <a:xfrm flipH="1" flipV="1">
                <a:off x="1452563" y="1600200"/>
                <a:ext cx="992188" cy="828675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32"/>
              <p:cNvSpPr>
                <a:spLocks/>
              </p:cNvSpPr>
              <p:nvPr/>
            </p:nvSpPr>
            <p:spPr bwMode="auto">
              <a:xfrm>
                <a:off x="2444750" y="2417763"/>
                <a:ext cx="2597150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636" y="0"/>
                  </a:cxn>
                  <a:cxn ang="0">
                    <a:pos x="0" y="7"/>
                  </a:cxn>
                </a:cxnLst>
                <a:rect l="0" t="0" r="r" b="b"/>
                <a:pathLst>
                  <a:path w="1636" h="7">
                    <a:moveTo>
                      <a:pt x="0" y="7"/>
                    </a:moveTo>
                    <a:lnTo>
                      <a:pt x="163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633"/>
              <p:cNvSpPr>
                <a:spLocks noChangeShapeType="1"/>
              </p:cNvSpPr>
              <p:nvPr/>
            </p:nvSpPr>
            <p:spPr bwMode="auto">
              <a:xfrm flipV="1">
                <a:off x="2444750" y="2417763"/>
                <a:ext cx="2597150" cy="1111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634"/>
              <p:cNvSpPr>
                <a:spLocks noChangeShapeType="1"/>
              </p:cNvSpPr>
              <p:nvPr/>
            </p:nvSpPr>
            <p:spPr bwMode="auto">
              <a:xfrm>
                <a:off x="4457700" y="2738438"/>
                <a:ext cx="630238" cy="2549525"/>
              </a:xfrm>
              <a:prstGeom prst="line">
                <a:avLst/>
              </a:pr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635"/>
              <p:cNvSpPr>
                <a:spLocks noChangeArrowheads="1"/>
              </p:cNvSpPr>
              <p:nvPr/>
            </p:nvSpPr>
            <p:spPr bwMode="auto">
              <a:xfrm>
                <a:off x="2473325" y="4256088"/>
                <a:ext cx="1057275" cy="1044575"/>
              </a:xfrm>
              <a:prstGeom prst="ellipse">
                <a:avLst/>
              </a:prstGeom>
              <a:noFill/>
              <a:ln w="19050" cap="flat">
                <a:solidFill>
                  <a:srgbClr val="FFF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636"/>
              <p:cNvSpPr>
                <a:spLocks noChangeShapeType="1"/>
              </p:cNvSpPr>
              <p:nvPr/>
            </p:nvSpPr>
            <p:spPr bwMode="auto">
              <a:xfrm flipH="1">
                <a:off x="3833813" y="2738438"/>
                <a:ext cx="623888" cy="2562225"/>
              </a:xfrm>
              <a:prstGeom prst="line">
                <a:avLst/>
              </a:pr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637"/>
              <p:cNvSpPr>
                <a:spLocks/>
              </p:cNvSpPr>
              <p:nvPr/>
            </p:nvSpPr>
            <p:spPr bwMode="auto">
              <a:xfrm>
                <a:off x="3886200" y="5270500"/>
                <a:ext cx="1190625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26"/>
                  </a:cxn>
                  <a:cxn ang="0">
                    <a:pos x="204" y="0"/>
                  </a:cxn>
                </a:cxnLst>
                <a:rect l="0" t="0" r="r" b="b"/>
                <a:pathLst>
                  <a:path w="204" h="26">
                    <a:moveTo>
                      <a:pt x="0" y="0"/>
                    </a:moveTo>
                    <a:cubicBezTo>
                      <a:pt x="0" y="15"/>
                      <a:pt x="45" y="26"/>
                      <a:pt x="102" y="26"/>
                    </a:cubicBezTo>
                    <a:cubicBezTo>
                      <a:pt x="158" y="26"/>
                      <a:pt x="204" y="15"/>
                      <a:pt x="204" y="0"/>
                    </a:cubicBezTo>
                  </a:path>
                </a:pathLst>
              </a:cu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638"/>
              <p:cNvSpPr>
                <a:spLocks noChangeArrowheads="1"/>
              </p:cNvSpPr>
              <p:nvPr/>
            </p:nvSpPr>
            <p:spPr bwMode="auto">
              <a:xfrm>
                <a:off x="2992438" y="4594225"/>
                <a:ext cx="1190625" cy="1230313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19050" cap="flat">
                <a:solidFill>
                  <a:srgbClr val="4D4D4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4" name="Sun 223"/>
            <p:cNvSpPr/>
            <p:nvPr/>
          </p:nvSpPr>
          <p:spPr>
            <a:xfrm>
              <a:off x="5528591" y="4349054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un 224"/>
            <p:cNvSpPr/>
            <p:nvPr/>
          </p:nvSpPr>
          <p:spPr>
            <a:xfrm>
              <a:off x="6578791" y="3692769"/>
              <a:ext cx="445477" cy="445477"/>
            </a:xfrm>
            <a:prstGeom prst="sun">
              <a:avLst>
                <a:gd name="adj" fmla="val 32937"/>
              </a:avLst>
            </a:prstGeom>
            <a:solidFill>
              <a:srgbClr val="FFFF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un 225"/>
            <p:cNvSpPr/>
            <p:nvPr/>
          </p:nvSpPr>
          <p:spPr>
            <a:xfrm>
              <a:off x="6237319" y="4557061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un 226"/>
            <p:cNvSpPr/>
            <p:nvPr/>
          </p:nvSpPr>
          <p:spPr>
            <a:xfrm>
              <a:off x="7239000" y="5562600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un 227"/>
            <p:cNvSpPr/>
            <p:nvPr/>
          </p:nvSpPr>
          <p:spPr>
            <a:xfrm>
              <a:off x="7796488" y="4799095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un 228"/>
            <p:cNvSpPr/>
            <p:nvPr/>
          </p:nvSpPr>
          <p:spPr>
            <a:xfrm>
              <a:off x="6132918" y="5410200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Oval 230"/>
          <p:cNvSpPr/>
          <p:nvPr/>
        </p:nvSpPr>
        <p:spPr bwMode="auto">
          <a:xfrm>
            <a:off x="5943600" y="5792074"/>
            <a:ext cx="2286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rot="5400000">
            <a:off x="5288161" y="4318824"/>
            <a:ext cx="2296696" cy="721414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5826951" y="5399718"/>
            <a:ext cx="677016" cy="195837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5467902" y="4918640"/>
            <a:ext cx="1511666" cy="290706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6200000" flipH="1">
            <a:off x="5003896" y="4764235"/>
            <a:ext cx="1726082" cy="412227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0800000" flipV="1">
            <a:off x="6062526" y="4546006"/>
            <a:ext cx="1865799" cy="1289674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 flipV="1">
            <a:off x="6073097" y="5317694"/>
            <a:ext cx="1294961" cy="512699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2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2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4"/>
            <a:ext cx="8229600" cy="5286375"/>
          </a:xfrm>
        </p:spPr>
        <p:txBody>
          <a:bodyPr/>
          <a:lstStyle/>
          <a:p>
            <a:r>
              <a:rPr lang="en-US" dirty="0" smtClean="0"/>
              <a:t>Exactly the same as photon tracing</a:t>
            </a:r>
          </a:p>
          <a:p>
            <a:pPr lvl="1"/>
            <a:endParaRPr lang="en-US" dirty="0" smtClean="0"/>
          </a:p>
          <a:p>
            <a:pPr lvl="1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e.g</a:t>
            </a:r>
            <a:r>
              <a:rPr lang="cs-CZ" dirty="0" smtClean="0"/>
              <a:t>. CG III </a:t>
            </a:r>
            <a:r>
              <a:rPr lang="cs-CZ" dirty="0" err="1" smtClean="0"/>
              <a:t>slides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http://cgg.mff.cuni.cz/~jaroslav/teaching/2011-pg3/slides/krivanek-10-npgr010-2011-pm.pptx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VPL Tracing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4"/>
            <a:ext cx="8229600" cy="5286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 light source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an initial point an direction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Trace particle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VPL (photon) at every non-</a:t>
            </a:r>
            <a:r>
              <a:rPr lang="en-US" dirty="0" err="1" smtClean="0"/>
              <a:t>specular</a:t>
            </a:r>
            <a:r>
              <a:rPr lang="en-US" dirty="0" smtClean="0"/>
              <a:t> surface intersection </a:t>
            </a:r>
          </a:p>
          <a:p>
            <a:pPr lvl="1"/>
            <a:endParaRPr lang="cs-CZ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VPL Tracing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Diffuse VPL</a:t>
            </a:r>
          </a:p>
          <a:p>
            <a:pPr lvl="1"/>
            <a:r>
              <a:rPr lang="en-US" dirty="0" smtClean="0"/>
              <a:t>Position, surface normal</a:t>
            </a:r>
          </a:p>
          <a:p>
            <a:pPr lvl="1"/>
            <a:r>
              <a:rPr lang="en-US" dirty="0" smtClean="0"/>
              <a:t>“Power”</a:t>
            </a:r>
          </a:p>
          <a:p>
            <a:endParaRPr lang="en-US" dirty="0" smtClean="0"/>
          </a:p>
          <a:p>
            <a:r>
              <a:rPr lang="en-US" b="1" dirty="0" smtClean="0"/>
              <a:t>Glossy VPL</a:t>
            </a:r>
          </a:p>
          <a:p>
            <a:pPr lvl="1"/>
            <a:r>
              <a:rPr lang="en-US" dirty="0" smtClean="0"/>
              <a:t>Position, surface normal</a:t>
            </a:r>
          </a:p>
          <a:p>
            <a:pPr lvl="1"/>
            <a:r>
              <a:rPr lang="en-US" dirty="0" smtClean="0"/>
              <a:t>“Power”</a:t>
            </a:r>
          </a:p>
          <a:p>
            <a:pPr lvl="1"/>
            <a:r>
              <a:rPr lang="en-US" dirty="0" smtClean="0"/>
              <a:t>BRDF parameters at VPL position</a:t>
            </a:r>
          </a:p>
          <a:p>
            <a:pPr lvl="1"/>
            <a:r>
              <a:rPr lang="en-US" dirty="0" smtClean="0"/>
              <a:t>Incident 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VPL</a:t>
            </a:r>
            <a:endParaRPr lang="en-US" dirty="0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 flipH="1">
            <a:off x="6451600" y="1628775"/>
            <a:ext cx="1930400" cy="1628775"/>
            <a:chOff x="2258" y="1380"/>
            <a:chExt cx="1216" cy="1026"/>
          </a:xfrm>
        </p:grpSpPr>
        <p:sp>
          <p:nvSpPr>
            <p:cNvPr id="7" name="AutoShape 44"/>
            <p:cNvSpPr>
              <a:spLocks noChangeArrowheads="1"/>
            </p:cNvSpPr>
            <p:nvPr/>
          </p:nvSpPr>
          <p:spPr bwMode="auto">
            <a:xfrm>
              <a:off x="2354" y="1380"/>
              <a:ext cx="1026" cy="1026"/>
            </a:xfrm>
            <a:custGeom>
              <a:avLst/>
              <a:gdLst>
                <a:gd name="T0" fmla="*/ 24 w 21600"/>
                <a:gd name="T1" fmla="*/ 0 h 21600"/>
                <a:gd name="T2" fmla="*/ 12 w 21600"/>
                <a:gd name="T3" fmla="*/ 24 h 21600"/>
                <a:gd name="T4" fmla="*/ 24 w 21600"/>
                <a:gd name="T5" fmla="*/ 24 h 21600"/>
                <a:gd name="T6" fmla="*/ 37 w 21600"/>
                <a:gd name="T7" fmla="*/ 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7" y="10800"/>
                  </a:moveTo>
                  <a:cubicBezTo>
                    <a:pt x="10607" y="10693"/>
                    <a:pt x="10693" y="10607"/>
                    <a:pt x="10800" y="10607"/>
                  </a:cubicBezTo>
                  <a:cubicBezTo>
                    <a:pt x="10906" y="10606"/>
                    <a:pt x="10992" y="10693"/>
                    <a:pt x="10993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58" y="1912"/>
              <a:ext cx="1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2867" y="1821"/>
              <a:ext cx="51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V="1">
              <a:off x="2867" y="1639"/>
              <a:ext cx="425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2867" y="1487"/>
              <a:ext cx="272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2867" y="1396"/>
              <a:ext cx="91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 flipV="1">
              <a:off x="2774" y="1396"/>
              <a:ext cx="93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2593" y="1456"/>
              <a:ext cx="274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 flipV="1">
              <a:off x="2440" y="1608"/>
              <a:ext cx="427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 flipV="1">
              <a:off x="2371" y="1818"/>
              <a:ext cx="496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 flipH="1">
            <a:off x="6553200" y="4495800"/>
            <a:ext cx="2035175" cy="1028700"/>
            <a:chOff x="632" y="1264"/>
            <a:chExt cx="1282" cy="648"/>
          </a:xfrm>
        </p:grpSpPr>
        <p:sp>
          <p:nvSpPr>
            <p:cNvPr id="19" name="Freeform 42"/>
            <p:cNvSpPr>
              <a:spLocks/>
            </p:cNvSpPr>
            <p:nvPr/>
          </p:nvSpPr>
          <p:spPr bwMode="auto">
            <a:xfrm rot="-414673">
              <a:off x="1141" y="1264"/>
              <a:ext cx="773" cy="639"/>
            </a:xfrm>
            <a:custGeom>
              <a:avLst/>
              <a:gdLst>
                <a:gd name="T0" fmla="*/ 51 w 466"/>
                <a:gd name="T1" fmla="*/ 597 h 410"/>
                <a:gd name="T2" fmla="*/ 675 w 466"/>
                <a:gd name="T3" fmla="*/ 335 h 410"/>
                <a:gd name="T4" fmla="*/ 635 w 466"/>
                <a:gd name="T5" fmla="*/ 86 h 410"/>
                <a:gd name="T6" fmla="*/ 370 w 466"/>
                <a:gd name="T7" fmla="*/ 86 h 410"/>
                <a:gd name="T8" fmla="*/ 51 w 466"/>
                <a:gd name="T9" fmla="*/ 597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10"/>
                <a:gd name="T17" fmla="*/ 466 w 466"/>
                <a:gd name="T18" fmla="*/ 410 h 4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10">
                  <a:moveTo>
                    <a:pt x="31" y="383"/>
                  </a:moveTo>
                  <a:cubicBezTo>
                    <a:pt x="62" y="410"/>
                    <a:pt x="348" y="270"/>
                    <a:pt x="407" y="215"/>
                  </a:cubicBezTo>
                  <a:cubicBezTo>
                    <a:pt x="466" y="160"/>
                    <a:pt x="414" y="82"/>
                    <a:pt x="383" y="55"/>
                  </a:cubicBezTo>
                  <a:cubicBezTo>
                    <a:pt x="352" y="28"/>
                    <a:pt x="283" y="0"/>
                    <a:pt x="223" y="55"/>
                  </a:cubicBezTo>
                  <a:cubicBezTo>
                    <a:pt x="163" y="110"/>
                    <a:pt x="0" y="356"/>
                    <a:pt x="31" y="38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32" y="1912"/>
              <a:ext cx="1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 flipV="1">
              <a:off x="1241" y="1683"/>
              <a:ext cx="444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1241" y="1333"/>
              <a:ext cx="497" cy="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 flipV="1">
              <a:off x="1241" y="1301"/>
              <a:ext cx="374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V="1">
              <a:off x="1241" y="1432"/>
              <a:ext cx="601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1241" y="1396"/>
              <a:ext cx="201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662" y="1314"/>
              <a:ext cx="594" cy="5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514350" y="161925"/>
            <a:ext cx="81422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VPL contribution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9991274" flipH="1" flipV="1">
            <a:off x="1206057" y="4482053"/>
            <a:ext cx="4750686" cy="24254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4" name="Přímá spojovací čára 23"/>
          <p:cNvCxnSpPr/>
          <p:nvPr/>
        </p:nvCxnSpPr>
        <p:spPr bwMode="auto">
          <a:xfrm>
            <a:off x="993040" y="4231213"/>
            <a:ext cx="3396343" cy="1436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Elipsa 12"/>
          <p:cNvSpPr/>
          <p:nvPr/>
        </p:nvSpPr>
        <p:spPr bwMode="auto">
          <a:xfrm>
            <a:off x="4211253" y="5509790"/>
            <a:ext cx="319472" cy="3194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utoShape 12"/>
          <p:cNvSpPr>
            <a:spLocks noChangeAspect="1" noChangeArrowheads="1"/>
          </p:cNvSpPr>
          <p:nvPr/>
        </p:nvSpPr>
        <p:spPr bwMode="auto">
          <a:xfrm>
            <a:off x="493165" y="3777676"/>
            <a:ext cx="910737" cy="910737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256671" y="3012013"/>
            <a:ext cx="638943" cy="2662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9991274" flipH="1">
            <a:off x="253536" y="2886462"/>
            <a:ext cx="1331182" cy="26339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TextovéPole 36"/>
          <p:cNvSpPr txBox="1"/>
          <p:nvPr/>
        </p:nvSpPr>
        <p:spPr>
          <a:xfrm>
            <a:off x="4452087" y="5602813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Times" pitchFamily="18" charset="0"/>
                <a:cs typeface="Times" pitchFamily="18" charset="0"/>
              </a:rPr>
              <a:t>x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492125" y="3947021"/>
            <a:ext cx="534071" cy="57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100" b="1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676400" y="1336675"/>
          <a:ext cx="3546475" cy="3082925"/>
        </p:xfrm>
        <a:graphic>
          <a:graphicData uri="http://schemas.openxmlformats.org/presentationml/2006/ole">
            <p:oleObj spid="_x0000_s10242" name="Rovnice" r:id="rId4" imgW="1536480" imgH="1346040" progId="Equation.3">
              <p:embed/>
            </p:oleObj>
          </a:graphicData>
        </a:graphic>
      </p:graphicFrame>
      <p:cxnSp>
        <p:nvCxnSpPr>
          <p:cNvPr id="29" name="Straight Arrow Connector 28"/>
          <p:cNvCxnSpPr>
            <a:stCxn id="30" idx="1"/>
          </p:cNvCxnSpPr>
          <p:nvPr/>
        </p:nvCxnSpPr>
        <p:spPr bwMode="auto">
          <a:xfrm flipH="1">
            <a:off x="4419601" y="1403866"/>
            <a:ext cx="2280184" cy="729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699785" y="1219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VPL power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4495800" y="2433935"/>
            <a:ext cx="1295398" cy="233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84518" y="1972270"/>
            <a:ext cx="305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VPL emission distribution</a:t>
            </a:r>
          </a:p>
          <a:p>
            <a:r>
              <a:rPr lang="en-US" dirty="0" smtClean="0"/>
              <a:t>(BRDF lobe at p – for a diffuse </a:t>
            </a:r>
            <a:br>
              <a:rPr lang="en-US" dirty="0" smtClean="0"/>
            </a:br>
            <a:r>
              <a:rPr lang="en-US" dirty="0" smtClean="0"/>
              <a:t>VPL can be folded into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4" idx="1"/>
          </p:cNvCxnSpPr>
          <p:nvPr/>
        </p:nvCxnSpPr>
        <p:spPr bwMode="auto">
          <a:xfrm flipH="1">
            <a:off x="4495800" y="3689866"/>
            <a:ext cx="1600200" cy="4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096000" y="350520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 term</a:t>
            </a:r>
            <a:endParaRPr lang="en-US" b="1" dirty="0"/>
          </a:p>
        </p:txBody>
      </p:sp>
      <p:cxnSp>
        <p:nvCxnSpPr>
          <p:cNvPr id="46" name="Přímá spojovací čára 23"/>
          <p:cNvCxnSpPr/>
          <p:nvPr/>
        </p:nvCxnSpPr>
        <p:spPr bwMode="auto">
          <a:xfrm flipV="1">
            <a:off x="4390698" y="4981902"/>
            <a:ext cx="152400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ovéPole 36"/>
          <p:cNvSpPr txBox="1"/>
          <p:nvPr/>
        </p:nvSpPr>
        <p:spPr>
          <a:xfrm>
            <a:off x="5886774" y="4800600"/>
            <a:ext cx="5902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Symbol" pitchFamily="18" charset="2"/>
                <a:cs typeface="Times" pitchFamily="18" charset="0"/>
              </a:rPr>
              <a:t>w</a:t>
            </a:r>
            <a:r>
              <a:rPr lang="en-US" sz="3100" baseline="-25000" dirty="0" err="1" smtClean="0">
                <a:latin typeface="Times" pitchFamily="18" charset="0"/>
                <a:cs typeface="Times" pitchFamily="18" charset="0"/>
              </a:rPr>
              <a:t>o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23" name="Straight Arrow Connector 22"/>
          <p:cNvCxnSpPr>
            <a:stCxn id="25" idx="1"/>
          </p:cNvCxnSpPr>
          <p:nvPr/>
        </p:nvCxnSpPr>
        <p:spPr bwMode="auto">
          <a:xfrm flipH="1">
            <a:off x="4526454" y="4147066"/>
            <a:ext cx="1600200" cy="4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26654" y="39624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Visibility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variance</a:t>
            </a:r>
            <a:endParaRPr lang="en-US" dirty="0"/>
          </a:p>
        </p:txBody>
      </p:sp>
      <p:pic>
        <p:nvPicPr>
          <p:cNvPr id="70658" name="Picture 2" descr="D:\devel\workspace\render2010\scenes\cb\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19600" cy="44196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430502" y="5638800"/>
            <a:ext cx="2282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“correlated noise”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514350" y="161925"/>
            <a:ext cx="81422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/>
              <a:t>Getting rid of variance – Clamping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9991274" flipH="1" flipV="1">
            <a:off x="1206057" y="4482053"/>
            <a:ext cx="4750686" cy="24254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4" name="Přímá spojovací čára 23"/>
          <p:cNvCxnSpPr/>
          <p:nvPr/>
        </p:nvCxnSpPr>
        <p:spPr bwMode="auto">
          <a:xfrm>
            <a:off x="993040" y="4231213"/>
            <a:ext cx="3396343" cy="1436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Elipsa 12"/>
          <p:cNvSpPr/>
          <p:nvPr/>
        </p:nvSpPr>
        <p:spPr bwMode="auto">
          <a:xfrm>
            <a:off x="4211253" y="5509790"/>
            <a:ext cx="319472" cy="3194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utoShape 12"/>
          <p:cNvSpPr>
            <a:spLocks noChangeAspect="1" noChangeArrowheads="1"/>
          </p:cNvSpPr>
          <p:nvPr/>
        </p:nvSpPr>
        <p:spPr bwMode="auto">
          <a:xfrm>
            <a:off x="493165" y="3777676"/>
            <a:ext cx="910737" cy="910737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256671" y="3012013"/>
            <a:ext cx="638943" cy="2662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9991274" flipH="1">
            <a:off x="253536" y="2886462"/>
            <a:ext cx="1331182" cy="26339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TextovéPole 36"/>
          <p:cNvSpPr txBox="1"/>
          <p:nvPr/>
        </p:nvSpPr>
        <p:spPr>
          <a:xfrm>
            <a:off x="4452087" y="5602813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Times" pitchFamily="18" charset="0"/>
                <a:cs typeface="Times" pitchFamily="18" charset="0"/>
              </a:rPr>
              <a:t>x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492125" y="3947021"/>
            <a:ext cx="534071" cy="57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100" b="1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676400" y="1336675"/>
          <a:ext cx="3546475" cy="3082925"/>
        </p:xfrm>
        <a:graphic>
          <a:graphicData uri="http://schemas.openxmlformats.org/presentationml/2006/ole">
            <p:oleObj spid="_x0000_s73730" name="Rovnice" r:id="rId4" imgW="1536480" imgH="1346040" progId="Equation.3">
              <p:embed/>
            </p:oleObj>
          </a:graphicData>
        </a:graphic>
      </p:graphicFrame>
      <p:cxnSp>
        <p:nvCxnSpPr>
          <p:cNvPr id="29" name="Straight Arrow Connector 28"/>
          <p:cNvCxnSpPr>
            <a:stCxn id="30" idx="1"/>
          </p:cNvCxnSpPr>
          <p:nvPr/>
        </p:nvCxnSpPr>
        <p:spPr bwMode="auto">
          <a:xfrm flipH="1">
            <a:off x="4419601" y="1403866"/>
            <a:ext cx="2280184" cy="729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699785" y="1219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VPL power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4495800" y="2433935"/>
            <a:ext cx="1295398" cy="233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84518" y="1972270"/>
            <a:ext cx="305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VPL emission distribution</a:t>
            </a:r>
          </a:p>
          <a:p>
            <a:r>
              <a:rPr lang="en-US" dirty="0" smtClean="0"/>
              <a:t>(BRDF lobe at p – for a diffuse </a:t>
            </a:r>
            <a:br>
              <a:rPr lang="en-US" dirty="0" smtClean="0"/>
            </a:br>
            <a:r>
              <a:rPr lang="en-US" dirty="0" smtClean="0"/>
              <a:t>VPL can be folded into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4" idx="1"/>
          </p:cNvCxnSpPr>
          <p:nvPr/>
        </p:nvCxnSpPr>
        <p:spPr bwMode="auto">
          <a:xfrm flipH="1">
            <a:off x="4495800" y="3689866"/>
            <a:ext cx="1600200" cy="4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096000" y="350520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 term</a:t>
            </a:r>
            <a:endParaRPr lang="en-US" b="1" dirty="0"/>
          </a:p>
        </p:txBody>
      </p:sp>
      <p:cxnSp>
        <p:nvCxnSpPr>
          <p:cNvPr id="46" name="Přímá spojovací čára 23"/>
          <p:cNvCxnSpPr/>
          <p:nvPr/>
        </p:nvCxnSpPr>
        <p:spPr bwMode="auto">
          <a:xfrm flipV="1">
            <a:off x="4390698" y="4981902"/>
            <a:ext cx="152400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ovéPole 36"/>
          <p:cNvSpPr txBox="1"/>
          <p:nvPr/>
        </p:nvSpPr>
        <p:spPr>
          <a:xfrm>
            <a:off x="5886774" y="4800600"/>
            <a:ext cx="5902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Symbol" pitchFamily="18" charset="2"/>
                <a:cs typeface="Times" pitchFamily="18" charset="0"/>
              </a:rPr>
              <a:t>w</a:t>
            </a:r>
            <a:r>
              <a:rPr lang="en-US" sz="3100" baseline="-25000" dirty="0" err="1" smtClean="0">
                <a:latin typeface="Times" pitchFamily="18" charset="0"/>
                <a:cs typeface="Times" pitchFamily="18" charset="0"/>
              </a:rPr>
              <a:t>o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23" name="Straight Arrow Connector 22"/>
          <p:cNvCxnSpPr>
            <a:stCxn id="25" idx="1"/>
          </p:cNvCxnSpPr>
          <p:nvPr/>
        </p:nvCxnSpPr>
        <p:spPr bwMode="auto">
          <a:xfrm flipH="1">
            <a:off x="4526454" y="4147066"/>
            <a:ext cx="1600200" cy="4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26654" y="39624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Visibility</a:t>
            </a:r>
            <a:endParaRPr lang="en-US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09600" y="2667000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min{ c,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188370" y="3276600"/>
            <a:ext cx="33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}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1428750"/>
            <a:ext cx="8142288" cy="85725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Review: </a:t>
            </a:r>
            <a:br>
              <a:rPr lang="en-US" b="1" dirty="0" smtClean="0"/>
            </a:br>
            <a:r>
              <a:rPr lang="en-US" b="1" dirty="0" smtClean="0"/>
              <a:t>Path integral formulation of light transport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23900" y="5105400"/>
            <a:ext cx="7696200" cy="838200"/>
          </a:xfrm>
        </p:spPr>
        <p:txBody>
          <a:bodyPr/>
          <a:lstStyle/>
          <a:p>
            <a:r>
              <a:rPr lang="cs-CZ" dirty="0" err="1" smtClean="0"/>
              <a:t>Veach</a:t>
            </a:r>
            <a:r>
              <a:rPr lang="en-US" dirty="0" smtClean="0"/>
              <a:t>, </a:t>
            </a:r>
            <a:r>
              <a:rPr lang="cs-CZ" dirty="0" smtClean="0"/>
              <a:t>1998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clamping</a:t>
            </a:r>
            <a:endParaRPr lang="en-US" dirty="0"/>
          </a:p>
        </p:txBody>
      </p:sp>
      <p:pic>
        <p:nvPicPr>
          <p:cNvPr id="70658" name="Picture 2" descr="D:\devel\workspace\render2010\scenes\cb\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681905" cy="2681905"/>
          </a:xfrm>
          <a:prstGeom prst="rect">
            <a:avLst/>
          </a:prstGeom>
          <a:noFill/>
        </p:spPr>
      </p:pic>
      <p:pic>
        <p:nvPicPr>
          <p:cNvPr id="70660" name="Picture 4" descr="D:\devel\workspace\render2010\scenes\cb\c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2681905" cy="2681905"/>
          </a:xfrm>
          <a:prstGeom prst="rect">
            <a:avLst/>
          </a:prstGeom>
          <a:noFill/>
        </p:spPr>
      </p:pic>
      <p:pic>
        <p:nvPicPr>
          <p:cNvPr id="70662" name="Picture 6" descr="D:\devel\workspace\render2010\scenes\cb\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2667000" cy="266700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57200" y="3821668"/>
            <a:ext cx="249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VPLs - no clamping</a:t>
            </a:r>
            <a:endParaRPr lang="en-US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785695" y="3962400"/>
            <a:ext cx="2681905" cy="2681905"/>
            <a:chOff x="4785695" y="3962400"/>
            <a:chExt cx="2681905" cy="2681905"/>
          </a:xfrm>
        </p:grpSpPr>
        <p:pic>
          <p:nvPicPr>
            <p:cNvPr id="70663" name="Picture 7" descr="D:\devel\workspace\render2010\scenes\cb\compensation-c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5695" y="3962400"/>
              <a:ext cx="2681905" cy="2681905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5334000" y="6248400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missing energy</a:t>
              </a:r>
              <a:endParaRPr lang="en-US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3508690" y="3810000"/>
            <a:ext cx="220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VPLs - clamping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27718" y="381000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(path tracing)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VPLs = light sub-paths</a:t>
            </a:r>
          </a:p>
          <a:p>
            <a:endParaRPr lang="en-US" dirty="0" smtClean="0"/>
          </a:p>
          <a:p>
            <a:r>
              <a:rPr lang="en-US" dirty="0" smtClean="0"/>
              <a:t>VPL contributions = sub-path connections</a:t>
            </a:r>
          </a:p>
          <a:p>
            <a:endParaRPr lang="en-US" dirty="0" smtClean="0"/>
          </a:p>
          <a:p>
            <a:r>
              <a:rPr lang="en-US" dirty="0" smtClean="0"/>
              <a:t>Path splitting at VPL 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as a path-sampling technique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5"/>
            <a:ext cx="8305800" cy="5011738"/>
          </a:xfrm>
        </p:spPr>
        <p:txBody>
          <a:bodyPr/>
          <a:lstStyle/>
          <a:p>
            <a:endParaRPr lang="en-US" dirty="0" smtClean="0"/>
          </a:p>
          <a:p>
            <a:r>
              <a:rPr lang="cs-CZ" dirty="0" smtClean="0"/>
              <a:t>Works </a:t>
            </a:r>
            <a:r>
              <a:rPr lang="en-US" dirty="0" smtClean="0"/>
              <a:t>great </a:t>
            </a:r>
            <a:r>
              <a:rPr lang="cs-CZ" dirty="0" smtClean="0"/>
              <a:t>in diffuse scenes</a:t>
            </a:r>
            <a:endParaRPr lang="en-US" dirty="0" smtClean="0"/>
          </a:p>
          <a:p>
            <a:endParaRPr lang="cs-CZ" dirty="0" smtClean="0"/>
          </a:p>
          <a:p>
            <a:r>
              <a:rPr lang="cs-CZ" dirty="0" smtClean="0"/>
              <a:t>100s of VPLs sufficient for </a:t>
            </a:r>
            <a:r>
              <a:rPr lang="en-US" dirty="0" smtClean="0"/>
              <a:t>ok</a:t>
            </a:r>
            <a:r>
              <a:rPr lang="cs-CZ" dirty="0" smtClean="0"/>
              <a:t>-ish images</a:t>
            </a:r>
          </a:p>
          <a:p>
            <a:endParaRPr lang="en-US" dirty="0" smtClean="0"/>
          </a:p>
          <a:p>
            <a:r>
              <a:rPr lang="en-US" dirty="0" smtClean="0"/>
              <a:t>Basis of many </a:t>
            </a:r>
            <a:r>
              <a:rPr lang="cs-CZ" b="1" dirty="0" smtClean="0"/>
              <a:t>real-time</a:t>
            </a:r>
            <a:r>
              <a:rPr lang="en-US" dirty="0" smtClean="0"/>
              <a:t> GI algorithms</a:t>
            </a:r>
          </a:p>
          <a:p>
            <a:endParaRPr lang="en-US" dirty="0" smtClean="0"/>
          </a:p>
          <a:p>
            <a:r>
              <a:rPr lang="en-US" dirty="0" smtClean="0"/>
              <a:t>Efficiency: accumulate VPL </a:t>
            </a:r>
            <a:r>
              <a:rPr lang="en-US" dirty="0" err="1" smtClean="0"/>
              <a:t>contribs</a:t>
            </a:r>
            <a:r>
              <a:rPr lang="en-US" dirty="0" smtClean="0"/>
              <a:t> using GPU (shadow mapping for visibility)</a:t>
            </a:r>
            <a:endParaRPr lang="cs-CZ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Instant radiosity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128 VPLs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IR: Results from the original paper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038600" cy="32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9937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Shadow Mapping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118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 maps for 180 degree lights (VPLs)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Shadow Mapping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752600"/>
            <a:ext cx="454342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Images: </a:t>
            </a:r>
            <a:r>
              <a:rPr lang="en-US" dirty="0" err="1" smtClean="0"/>
              <a:t>Brabec</a:t>
            </a:r>
            <a:r>
              <a:rPr lang="en-US" dirty="0" smtClean="0"/>
              <a:t> et al. 2002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5524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7090" y="1752600"/>
            <a:ext cx="35173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Option 1: </a:t>
            </a:r>
            <a:br>
              <a:rPr lang="en-US" sz="2200" b="1" dirty="0" smtClean="0"/>
            </a:br>
            <a:r>
              <a:rPr lang="en-US" sz="2200" dirty="0" err="1" smtClean="0"/>
              <a:t>Hemicube</a:t>
            </a:r>
            <a:r>
              <a:rPr lang="en-US" sz="2200" dirty="0" smtClean="0"/>
              <a:t> shadow maps.</a:t>
            </a:r>
          </a:p>
          <a:p>
            <a:r>
              <a:rPr lang="en-US" sz="2200" dirty="0" smtClean="0"/>
              <a:t> slow (render scene 5 times)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299722" y="315920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Option 2: </a:t>
            </a:r>
            <a:br>
              <a:rPr lang="en-US" sz="2200" b="1" dirty="0" smtClean="0"/>
            </a:br>
            <a:r>
              <a:rPr lang="en-US" sz="2200" dirty="0" err="1" smtClean="0"/>
              <a:t>Paraboloid</a:t>
            </a:r>
            <a:r>
              <a:rPr lang="en-US" sz="2200" dirty="0" smtClean="0"/>
              <a:t> mapping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en-US" dirty="0" err="1" smtClean="0"/>
              <a:t>araboloid</a:t>
            </a:r>
            <a:r>
              <a:rPr lang="en-US" dirty="0" smtClean="0"/>
              <a:t> shadow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Shadow Mapping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67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Images: </a:t>
            </a:r>
            <a:r>
              <a:rPr lang="en-US" dirty="0" err="1" smtClean="0"/>
              <a:t>Brabec</a:t>
            </a:r>
            <a:r>
              <a:rPr lang="en-US" dirty="0" smtClean="0"/>
              <a:t> et al. 2002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1428750"/>
            <a:ext cx="8142288" cy="85725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Real-time GI with </a:t>
            </a:r>
            <a:br>
              <a:rPr lang="en-US" b="1" dirty="0" smtClean="0"/>
            </a:br>
            <a:r>
              <a:rPr lang="en-US" b="1" dirty="0" smtClean="0"/>
              <a:t>instant </a:t>
            </a:r>
            <a:r>
              <a:rPr lang="en-US" b="1" dirty="0" err="1" smtClean="0"/>
              <a:t>radiosity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23900" y="4800600"/>
            <a:ext cx="7696200" cy="838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5011738"/>
          </a:xfrm>
        </p:spPr>
        <p:txBody>
          <a:bodyPr/>
          <a:lstStyle/>
          <a:p>
            <a:r>
              <a:rPr lang="en-US" dirty="0" smtClean="0"/>
              <a:t>Reflective shadow maps </a:t>
            </a:r>
            <a:br>
              <a:rPr lang="en-US" dirty="0" smtClean="0"/>
            </a:b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7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Dachsbacher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7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Stamminger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05]</a:t>
            </a:r>
          </a:p>
          <a:p>
            <a:pPr lvl="1"/>
            <a:r>
              <a:rPr lang="en-US" sz="3100" dirty="0" smtClean="0"/>
              <a:t>Fast VPL generation</a:t>
            </a:r>
          </a:p>
          <a:p>
            <a:endParaRPr lang="en-US" dirty="0" smtClean="0"/>
          </a:p>
          <a:p>
            <a:r>
              <a:rPr lang="en-US" dirty="0" smtClean="0"/>
              <a:t>Incremental Instant </a:t>
            </a:r>
            <a:r>
              <a:rPr lang="en-US" dirty="0" err="1" smtClean="0"/>
              <a:t>Radiosity</a:t>
            </a:r>
            <a:r>
              <a:rPr lang="en-US" dirty="0" smtClean="0"/>
              <a:t> 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7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Laine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et al. 07]</a:t>
            </a:r>
          </a:p>
          <a:p>
            <a:pPr lvl="1"/>
            <a:r>
              <a:rPr lang="en-US" dirty="0" smtClean="0"/>
              <a:t>O</a:t>
            </a:r>
            <a:r>
              <a:rPr lang="cs-CZ" dirty="0" smtClean="0"/>
              <a:t>nly a few new VPLs per frame</a:t>
            </a:r>
          </a:p>
          <a:p>
            <a:endParaRPr lang="en-US" dirty="0" smtClean="0"/>
          </a:p>
          <a:p>
            <a:r>
              <a:rPr lang="en-US" dirty="0" smtClean="0"/>
              <a:t>Imperfect Shadow Map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7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Ritschel</a:t>
            </a:r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et al. 08]</a:t>
            </a:r>
          </a:p>
          <a:p>
            <a:pPr lvl="1"/>
            <a:r>
              <a:rPr lang="cs-CZ" dirty="0" smtClean="0"/>
              <a:t>Faster </a:t>
            </a:r>
            <a:r>
              <a:rPr lang="cs-CZ" dirty="0" err="1" smtClean="0"/>
              <a:t>shadow</a:t>
            </a:r>
            <a:r>
              <a:rPr lang="cs-CZ" dirty="0" smtClean="0"/>
              <a:t> </a:t>
            </a:r>
            <a:r>
              <a:rPr lang="en-US" dirty="0" smtClean="0"/>
              <a:t>map rendering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GI with I</a:t>
            </a:r>
            <a:r>
              <a:rPr lang="cs-CZ" dirty="0" smtClean="0"/>
              <a:t>nstant radiosity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hlinkClick r:id="rId2"/>
              </a:rPr>
              <a:t>http://cg.ibds.kit.edu/publikationen.php</a:t>
            </a:r>
            <a:endParaRPr lang="en-US" dirty="0" smtClean="0"/>
          </a:p>
          <a:p>
            <a:r>
              <a:rPr lang="en-US" b="1" dirty="0" smtClean="0"/>
              <a:t>Key idea</a:t>
            </a:r>
            <a:r>
              <a:rPr lang="en-US" dirty="0" smtClean="0"/>
              <a:t>: Interpret shadow map pixels as VPLs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shadow maps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70523"/>
          <a:stretch>
            <a:fillRect/>
          </a:stretch>
        </p:blipFill>
        <p:spPr bwMode="auto">
          <a:xfrm>
            <a:off x="76200" y="10668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352800"/>
            <a:ext cx="3657600" cy="28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72400" y="1143000"/>
            <a:ext cx="1189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I3D 2005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v 3b</a:t>
            </a:r>
            <a:r>
              <a:rPr lang="en-US" dirty="0" smtClean="0"/>
              <a:t> </a:t>
            </a:r>
            <a:r>
              <a:rPr lang="cs-CZ" dirty="0" smtClean="0"/>
              <a:t>formulaci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828675" y="3644900"/>
          <a:ext cx="7677150" cy="1217613"/>
        </p:xfrm>
        <a:graphic>
          <a:graphicData uri="http://schemas.openxmlformats.org/presentationml/2006/ole">
            <p:oleObj spid="_x0000_s3074" name="Rovnice" r:id="rId3" imgW="3327120" imgH="533160" progId="Equation.3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1943100" y="5301208"/>
          <a:ext cx="5448300" cy="1131888"/>
        </p:xfrm>
        <a:graphic>
          <a:graphicData uri="http://schemas.openxmlformats.org/presentationml/2006/ole">
            <p:oleObj spid="_x0000_s3075" name="Rovnice" r:id="rId4" imgW="2361960" imgH="495000" progId="Equation.3">
              <p:embed/>
            </p:oleObj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4886246" y="1772816"/>
            <a:ext cx="3657127" cy="1944216"/>
            <a:chOff x="1835150" y="2060575"/>
            <a:chExt cx="5572125" cy="2962275"/>
          </a:xfrm>
        </p:grpSpPr>
        <p:grpSp>
          <p:nvGrpSpPr>
            <p:cNvPr id="3" name="Group 15"/>
            <p:cNvGrpSpPr/>
            <p:nvPr/>
          </p:nvGrpSpPr>
          <p:grpSpPr>
            <a:xfrm>
              <a:off x="1835150" y="2060575"/>
              <a:ext cx="5572125" cy="2962275"/>
              <a:chOff x="1835150" y="2060575"/>
              <a:chExt cx="5572125" cy="296227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150" y="2060575"/>
                <a:ext cx="5572125" cy="2962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 rot="20339525">
                <a:off x="5532612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0339525">
                <a:off x="4529943" y="347837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5531034" y="2751668"/>
            <a:ext cx="381000" cy="523875"/>
          </p:xfrm>
          <a:graphic>
            <a:graphicData uri="http://schemas.openxmlformats.org/presentationml/2006/ole">
              <p:oleObj spid="_x0000_s3076" name="Rovnice" r:id="rId6" imgW="164880" imgH="228600" progId="Equation.3">
                <p:embed/>
              </p:oleObj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471988" y="3279775"/>
            <a:ext cx="439737" cy="493713"/>
          </p:xfrm>
          <a:graphic>
            <a:graphicData uri="http://schemas.openxmlformats.org/presentationml/2006/ole">
              <p:oleObj spid="_x0000_s3077" name="Rovnice" r:id="rId7" imgW="190440" imgH="21564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idea</a:t>
            </a:r>
            <a:r>
              <a:rPr lang="en-US" dirty="0" smtClean="0"/>
              <a:t>: Interpret shadow map pixels as VPLs</a:t>
            </a:r>
          </a:p>
          <a:p>
            <a:pPr>
              <a:buNone/>
            </a:pPr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shadow maps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9476" r="20865" b="14738"/>
          <a:stretch>
            <a:fillRect/>
          </a:stretch>
        </p:blipFill>
        <p:spPr bwMode="auto">
          <a:xfrm>
            <a:off x="990600" y="2476794"/>
            <a:ext cx="7115502" cy="20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idea</a:t>
            </a:r>
            <a:r>
              <a:rPr lang="en-US" dirty="0" smtClean="0"/>
              <a:t>: Interpret shadow map pixels as VPLs</a:t>
            </a:r>
          </a:p>
          <a:p>
            <a:endParaRPr lang="en-US" dirty="0" smtClean="0"/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Too many SM pixels -&gt; too many VPLs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Subsample the RSM</a:t>
            </a:r>
          </a:p>
          <a:p>
            <a:pPr lvl="1"/>
            <a:r>
              <a:rPr lang="en-US" dirty="0" smtClean="0"/>
              <a:t>Different samples for </a:t>
            </a:r>
            <a:br>
              <a:rPr lang="en-US" dirty="0" smtClean="0"/>
            </a:br>
            <a:r>
              <a:rPr lang="en-US" dirty="0" smtClean="0"/>
              <a:t>each pixel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shadow maps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b="1" dirty="0" smtClean="0"/>
              <a:t>x</a:t>
            </a:r>
            <a:r>
              <a:rPr lang="en-US" dirty="0" smtClean="0"/>
              <a:t> at which we compute indirect </a:t>
            </a:r>
            <a:r>
              <a:rPr lang="en-US" dirty="0" err="1" smtClean="0"/>
              <a:t>illum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Project </a:t>
            </a:r>
            <a:r>
              <a:rPr lang="en-US" b="1" dirty="0" smtClean="0"/>
              <a:t>x</a:t>
            </a:r>
            <a:r>
              <a:rPr lang="en-US" dirty="0" smtClean="0"/>
              <a:t> onto the RSM</a:t>
            </a:r>
          </a:p>
          <a:p>
            <a:pPr lvl="1"/>
            <a:r>
              <a:rPr lang="en-US" dirty="0" smtClean="0"/>
              <a:t>Select RSM pixels close to the projection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shadow maps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7580"/>
            <a:ext cx="6048375" cy="31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971800"/>
            <a:ext cx="2613586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53200" y="5486400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Sampling pattern w/ </a:t>
            </a:r>
            <a:br>
              <a:rPr lang="en-US" dirty="0" smtClean="0"/>
            </a:br>
            <a:r>
              <a:rPr lang="en-US" dirty="0" smtClean="0"/>
              <a:t>sample weights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one-bounce indirect illumination</a:t>
            </a:r>
          </a:p>
          <a:p>
            <a:endParaRPr lang="en-US" dirty="0" smtClean="0"/>
          </a:p>
          <a:p>
            <a:r>
              <a:rPr lang="en-US" dirty="0" smtClean="0"/>
              <a:t>Further optimizations</a:t>
            </a:r>
          </a:p>
          <a:p>
            <a:pPr lvl="1"/>
            <a:r>
              <a:rPr lang="en-US" dirty="0" smtClean="0"/>
              <a:t>no visibility testing in indirect calculation</a:t>
            </a:r>
          </a:p>
          <a:p>
            <a:pPr lvl="1"/>
            <a:r>
              <a:rPr lang="en-US" dirty="0" smtClean="0"/>
              <a:t>screen-space </a:t>
            </a:r>
            <a:r>
              <a:rPr lang="en-US" dirty="0" err="1" smtClean="0"/>
              <a:t>subsampling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5fps for 400 VPLs on an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</a:t>
            </a:r>
            <a:r>
              <a:rPr lang="en-US" dirty="0" err="1" smtClean="0"/>
              <a:t>Quadro</a:t>
            </a:r>
            <a:r>
              <a:rPr lang="en-US" dirty="0" smtClean="0"/>
              <a:t> FX4000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shadow maps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800"/>
            <a:ext cx="3200400" cy="32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700" i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http://www.tml.tkk.fi/~samuli/</a:t>
            </a:r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Key idea</a:t>
            </a:r>
            <a:r>
              <a:rPr lang="en-US" dirty="0" smtClean="0"/>
              <a:t>: reuse VPLs from previous frames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Instant </a:t>
            </a:r>
            <a:r>
              <a:rPr lang="en-US" dirty="0" err="1" smtClean="0"/>
              <a:t>Radiosity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172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2800" y="1295400"/>
            <a:ext cx="1455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EGSR 2007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VPL Reuse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fi-FI" dirty="0"/>
              <a:t>Reuse VPLs from previous frame</a:t>
            </a:r>
          </a:p>
          <a:p>
            <a:pPr lvl="1"/>
            <a:r>
              <a:rPr lang="fi-FI" dirty="0"/>
              <a:t>Generate as few new VPLs as possible</a:t>
            </a:r>
          </a:p>
          <a:p>
            <a:pPr lvl="1"/>
            <a:r>
              <a:rPr lang="fi-FI" dirty="0"/>
              <a:t>Stay within budget, e.g. 4-8 new VPLs/frame</a:t>
            </a:r>
          </a:p>
          <a:p>
            <a:pPr>
              <a:buFontTx/>
              <a:buNone/>
            </a:pPr>
            <a:r>
              <a:rPr lang="fi-FI" dirty="0">
                <a:solidFill>
                  <a:schemeClr val="folHlink"/>
                </a:solidFill>
              </a:rPr>
              <a:t>+	</a:t>
            </a:r>
            <a:r>
              <a:rPr lang="fi-FI" dirty="0"/>
              <a:t>Benefit: Can reuse shadow maps!</a:t>
            </a:r>
          </a:p>
          <a:p>
            <a:pPr>
              <a:buFontTx/>
              <a:buNone/>
            </a:pP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</a:rPr>
              <a:t>!	</a:t>
            </a:r>
            <a:r>
              <a:rPr lang="fi-FI" b="1" dirty="0"/>
              <a:t>Disclaimer: Scene needs to be </a:t>
            </a:r>
            <a:r>
              <a:rPr lang="fi-FI" b="1" dirty="0" smtClean="0"/>
              <a:t>static (only light positions can change)</a:t>
            </a:r>
            <a:endParaRPr lang="fi-FI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i-FI"/>
              <a:t>How To Reuse VPLs</a:t>
            </a: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fi-FI"/>
              <a:t>Every frame, do the following:</a:t>
            </a:r>
          </a:p>
          <a:p>
            <a:pPr lvl="1"/>
            <a:r>
              <a:rPr lang="fi-FI"/>
              <a:t>Delete invalid VPLs</a:t>
            </a:r>
          </a:p>
          <a:p>
            <a:pPr lvl="1"/>
            <a:r>
              <a:rPr lang="fi-FI"/>
              <a:t>Reproject existing VPLs to a 2D domain according to the new light source position</a:t>
            </a:r>
          </a:p>
          <a:p>
            <a:pPr lvl="1"/>
            <a:r>
              <a:rPr lang="fi-FI"/>
              <a:t>Delete more VPLs if the budget says so</a:t>
            </a:r>
          </a:p>
          <a:p>
            <a:pPr lvl="1"/>
            <a:r>
              <a:rPr lang="fi-FI"/>
              <a:t>Create new VPLs</a:t>
            </a:r>
          </a:p>
          <a:p>
            <a:pPr lvl="1"/>
            <a:r>
              <a:rPr lang="fi-FI"/>
              <a:t>Compute VPL intensities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2D Domain for VPLs</a:t>
            </a: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fi-FI"/>
              <a:t>Let’s concentrate on 180</a:t>
            </a:r>
            <a:r>
              <a:rPr lang="fi-FI" baseline="30000"/>
              <a:t>o</a:t>
            </a:r>
            <a:r>
              <a:rPr lang="fi-FI"/>
              <a:t> cosine-falloff spot lights for now</a:t>
            </a:r>
          </a:p>
          <a:p>
            <a:r>
              <a:rPr lang="fi-FI"/>
              <a:t>Nusselt analog</a:t>
            </a:r>
          </a:p>
          <a:p>
            <a:pPr lvl="1">
              <a:buFontTx/>
              <a:buNone/>
            </a:pPr>
            <a:r>
              <a:rPr lang="fi-FI"/>
              <a:t>	Uniform distribution in unit disc</a:t>
            </a:r>
          </a:p>
          <a:p>
            <a:pPr lvl="1">
              <a:buFontTx/>
              <a:buNone/>
            </a:pPr>
            <a:r>
              <a:rPr lang="fi-FI"/>
              <a:t>=	Cosine-weighted directional distribution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638" y="4376738"/>
            <a:ext cx="2155825" cy="2147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4503738"/>
            <a:ext cx="2525713" cy="1843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4040188" y="5411788"/>
            <a:ext cx="1001712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 rot="-23160480">
            <a:off x="4133850" y="4343400"/>
            <a:ext cx="1752600" cy="1828800"/>
            <a:chOff x="1152" y="2880"/>
            <a:chExt cx="1104" cy="1152"/>
          </a:xfrm>
        </p:grpSpPr>
        <p:sp>
          <p:nvSpPr>
            <p:cNvPr id="146469" name="Oval 37"/>
            <p:cNvSpPr>
              <a:spLocks noChangeArrowheads="1"/>
            </p:cNvSpPr>
            <p:nvPr/>
          </p:nvSpPr>
          <p:spPr bwMode="auto">
            <a:xfrm>
              <a:off x="1200" y="2928"/>
              <a:ext cx="1056" cy="1056"/>
            </a:xfrm>
            <a:prstGeom prst="ellipse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2" name="Rectangle 40"/>
            <p:cNvSpPr>
              <a:spLocks noChangeArrowheads="1"/>
            </p:cNvSpPr>
            <p:nvPr/>
          </p:nvSpPr>
          <p:spPr bwMode="auto">
            <a:xfrm>
              <a:off x="1152" y="2880"/>
              <a:ext cx="576" cy="1152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Line 39"/>
            <p:cNvSpPr>
              <a:spLocks noChangeShapeType="1"/>
            </p:cNvSpPr>
            <p:nvPr/>
          </p:nvSpPr>
          <p:spPr bwMode="auto">
            <a:xfrm flipV="1">
              <a:off x="1728" y="2928"/>
              <a:ext cx="0" cy="10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038600" y="3429000"/>
            <a:ext cx="4800600" cy="2755900"/>
            <a:chOff x="2784" y="2445"/>
            <a:chExt cx="2630" cy="1451"/>
          </a:xfrm>
        </p:grpSpPr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2794" y="2445"/>
              <a:ext cx="2620" cy="1451"/>
            </a:xfrm>
            <a:custGeom>
              <a:avLst/>
              <a:gdLst/>
              <a:ahLst/>
              <a:cxnLst>
                <a:cxn ang="0">
                  <a:pos x="0" y="513"/>
                </a:cxn>
                <a:cxn ang="0">
                  <a:pos x="109" y="419"/>
                </a:cxn>
                <a:cxn ang="0">
                  <a:pos x="172" y="373"/>
                </a:cxn>
                <a:cxn ang="0">
                  <a:pos x="195" y="357"/>
                </a:cxn>
                <a:cxn ang="0">
                  <a:pos x="343" y="194"/>
                </a:cxn>
                <a:cxn ang="0">
                  <a:pos x="553" y="131"/>
                </a:cxn>
                <a:cxn ang="0">
                  <a:pos x="818" y="85"/>
                </a:cxn>
                <a:cxn ang="0">
                  <a:pos x="1184" y="85"/>
                </a:cxn>
                <a:cxn ang="0">
                  <a:pos x="1612" y="15"/>
                </a:cxn>
                <a:cxn ang="0">
                  <a:pos x="1682" y="100"/>
                </a:cxn>
                <a:cxn ang="0">
                  <a:pos x="1775" y="155"/>
                </a:cxn>
                <a:cxn ang="0">
                  <a:pos x="2421" y="279"/>
                </a:cxn>
                <a:cxn ang="0">
                  <a:pos x="2406" y="505"/>
                </a:cxn>
                <a:cxn ang="0">
                  <a:pos x="2460" y="645"/>
                </a:cxn>
                <a:cxn ang="0">
                  <a:pos x="2553" y="700"/>
                </a:cxn>
                <a:cxn ang="0">
                  <a:pos x="2507" y="995"/>
                </a:cxn>
                <a:cxn ang="0">
                  <a:pos x="2515" y="1167"/>
                </a:cxn>
                <a:cxn ang="0">
                  <a:pos x="2429" y="1299"/>
                </a:cxn>
                <a:cxn ang="0">
                  <a:pos x="2016" y="1408"/>
                </a:cxn>
                <a:cxn ang="0">
                  <a:pos x="1907" y="1416"/>
                </a:cxn>
                <a:cxn ang="0">
                  <a:pos x="1760" y="1424"/>
                </a:cxn>
                <a:cxn ang="0">
                  <a:pos x="1339" y="1431"/>
                </a:cxn>
                <a:cxn ang="0">
                  <a:pos x="1285" y="1416"/>
                </a:cxn>
                <a:cxn ang="0">
                  <a:pos x="1254" y="1392"/>
                </a:cxn>
                <a:cxn ang="0">
                  <a:pos x="1145" y="1392"/>
                </a:cxn>
                <a:cxn ang="0">
                  <a:pos x="2198" y="1155"/>
                </a:cxn>
                <a:cxn ang="0">
                  <a:pos x="1766" y="435"/>
                </a:cxn>
                <a:cxn ang="0">
                  <a:pos x="1430" y="819"/>
                </a:cxn>
                <a:cxn ang="0">
                  <a:pos x="950" y="243"/>
                </a:cxn>
                <a:cxn ang="0">
                  <a:pos x="0" y="513"/>
                </a:cxn>
              </a:cxnLst>
              <a:rect l="0" t="0" r="r" b="b"/>
              <a:pathLst>
                <a:path w="2620" h="1451">
                  <a:moveTo>
                    <a:pt x="0" y="513"/>
                  </a:moveTo>
                  <a:cubicBezTo>
                    <a:pt x="34" y="480"/>
                    <a:pt x="72" y="449"/>
                    <a:pt x="109" y="419"/>
                  </a:cubicBezTo>
                  <a:cubicBezTo>
                    <a:pt x="129" y="402"/>
                    <a:pt x="151" y="388"/>
                    <a:pt x="172" y="373"/>
                  </a:cubicBezTo>
                  <a:cubicBezTo>
                    <a:pt x="180" y="368"/>
                    <a:pt x="195" y="357"/>
                    <a:pt x="195" y="357"/>
                  </a:cubicBezTo>
                  <a:cubicBezTo>
                    <a:pt x="237" y="298"/>
                    <a:pt x="279" y="233"/>
                    <a:pt x="343" y="194"/>
                  </a:cubicBezTo>
                  <a:cubicBezTo>
                    <a:pt x="419" y="147"/>
                    <a:pt x="468" y="148"/>
                    <a:pt x="553" y="131"/>
                  </a:cubicBezTo>
                  <a:cubicBezTo>
                    <a:pt x="641" y="114"/>
                    <a:pt x="728" y="95"/>
                    <a:pt x="818" y="85"/>
                  </a:cubicBezTo>
                  <a:cubicBezTo>
                    <a:pt x="980" y="93"/>
                    <a:pt x="1007" y="99"/>
                    <a:pt x="1184" y="85"/>
                  </a:cubicBezTo>
                  <a:cubicBezTo>
                    <a:pt x="1328" y="73"/>
                    <a:pt x="1468" y="31"/>
                    <a:pt x="1612" y="15"/>
                  </a:cubicBezTo>
                  <a:cubicBezTo>
                    <a:pt x="1713" y="28"/>
                    <a:pt x="1632" y="0"/>
                    <a:pt x="1682" y="100"/>
                  </a:cubicBezTo>
                  <a:cubicBezTo>
                    <a:pt x="1693" y="122"/>
                    <a:pt x="1757" y="149"/>
                    <a:pt x="1775" y="155"/>
                  </a:cubicBezTo>
                  <a:cubicBezTo>
                    <a:pt x="1979" y="224"/>
                    <a:pt x="2232" y="156"/>
                    <a:pt x="2421" y="279"/>
                  </a:cubicBezTo>
                  <a:cubicBezTo>
                    <a:pt x="2440" y="352"/>
                    <a:pt x="2419" y="432"/>
                    <a:pt x="2406" y="505"/>
                  </a:cubicBezTo>
                  <a:cubicBezTo>
                    <a:pt x="2428" y="608"/>
                    <a:pt x="2404" y="596"/>
                    <a:pt x="2460" y="645"/>
                  </a:cubicBezTo>
                  <a:cubicBezTo>
                    <a:pt x="2487" y="669"/>
                    <a:pt x="2553" y="700"/>
                    <a:pt x="2553" y="700"/>
                  </a:cubicBezTo>
                  <a:cubicBezTo>
                    <a:pt x="2620" y="787"/>
                    <a:pt x="2544" y="908"/>
                    <a:pt x="2507" y="995"/>
                  </a:cubicBezTo>
                  <a:cubicBezTo>
                    <a:pt x="2492" y="1069"/>
                    <a:pt x="2443" y="1095"/>
                    <a:pt x="2515" y="1167"/>
                  </a:cubicBezTo>
                  <a:cubicBezTo>
                    <a:pt x="2536" y="1235"/>
                    <a:pt x="2483" y="1268"/>
                    <a:pt x="2429" y="1299"/>
                  </a:cubicBezTo>
                  <a:cubicBezTo>
                    <a:pt x="2302" y="1371"/>
                    <a:pt x="2159" y="1395"/>
                    <a:pt x="2016" y="1408"/>
                  </a:cubicBezTo>
                  <a:cubicBezTo>
                    <a:pt x="1980" y="1411"/>
                    <a:pt x="1943" y="1414"/>
                    <a:pt x="1907" y="1416"/>
                  </a:cubicBezTo>
                  <a:cubicBezTo>
                    <a:pt x="1858" y="1419"/>
                    <a:pt x="1809" y="1421"/>
                    <a:pt x="1760" y="1424"/>
                  </a:cubicBezTo>
                  <a:cubicBezTo>
                    <a:pt x="1610" y="1451"/>
                    <a:pt x="1523" y="1435"/>
                    <a:pt x="1339" y="1431"/>
                  </a:cubicBezTo>
                  <a:cubicBezTo>
                    <a:pt x="1329" y="1429"/>
                    <a:pt x="1296" y="1423"/>
                    <a:pt x="1285" y="1416"/>
                  </a:cubicBezTo>
                  <a:cubicBezTo>
                    <a:pt x="1274" y="1409"/>
                    <a:pt x="1267" y="1394"/>
                    <a:pt x="1254" y="1392"/>
                  </a:cubicBezTo>
                  <a:cubicBezTo>
                    <a:pt x="1218" y="1386"/>
                    <a:pt x="1181" y="1392"/>
                    <a:pt x="1145" y="1392"/>
                  </a:cubicBezTo>
                  <a:lnTo>
                    <a:pt x="2198" y="1155"/>
                  </a:lnTo>
                  <a:lnTo>
                    <a:pt x="1766" y="435"/>
                  </a:lnTo>
                  <a:lnTo>
                    <a:pt x="1430" y="819"/>
                  </a:lnTo>
                  <a:lnTo>
                    <a:pt x="950" y="24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333333"/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2784" y="2688"/>
              <a:ext cx="2208" cy="1152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960" y="0"/>
                </a:cxn>
                <a:cxn ang="0">
                  <a:pos x="1440" y="576"/>
                </a:cxn>
                <a:cxn ang="0">
                  <a:pos x="1776" y="192"/>
                </a:cxn>
                <a:cxn ang="0">
                  <a:pos x="2208" y="912"/>
                </a:cxn>
                <a:cxn ang="0">
                  <a:pos x="1200" y="1152"/>
                </a:cxn>
              </a:cxnLst>
              <a:rect l="0" t="0" r="r" b="b"/>
              <a:pathLst>
                <a:path w="2208" h="1152">
                  <a:moveTo>
                    <a:pt x="0" y="288"/>
                  </a:moveTo>
                  <a:lnTo>
                    <a:pt x="960" y="0"/>
                  </a:lnTo>
                  <a:lnTo>
                    <a:pt x="1440" y="576"/>
                  </a:lnTo>
                  <a:lnTo>
                    <a:pt x="1776" y="192"/>
                  </a:lnTo>
                  <a:lnTo>
                    <a:pt x="2208" y="912"/>
                  </a:lnTo>
                  <a:lnTo>
                    <a:pt x="1200" y="1152"/>
                  </a:lnTo>
                </a:path>
              </a:pathLst>
            </a:custGeom>
            <a:noFill/>
            <a:ln w="38100" cap="flat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63" name="Line 31"/>
          <p:cNvSpPr>
            <a:spLocks noChangeShapeType="1"/>
          </p:cNvSpPr>
          <p:nvPr/>
        </p:nvSpPr>
        <p:spPr bwMode="auto">
          <a:xfrm flipV="1">
            <a:off x="5057775" y="3981450"/>
            <a:ext cx="495300" cy="1295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 flipH="1">
            <a:off x="5048250" y="4638675"/>
            <a:ext cx="1323975" cy="6381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H="1">
            <a:off x="5038725" y="4524375"/>
            <a:ext cx="2390775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 flipH="1" flipV="1">
            <a:off x="5048250" y="5295900"/>
            <a:ext cx="2085975" cy="5619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Reprojecting VPLs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fi-FI"/>
              <a:t>So we have VPLs from previous frame</a:t>
            </a:r>
          </a:p>
          <a:p>
            <a:r>
              <a:rPr lang="fi-FI"/>
              <a:t>Discard ones behind the spot light</a:t>
            </a:r>
          </a:p>
          <a:p>
            <a:r>
              <a:rPr lang="fi-FI"/>
              <a:t>Discard ones behind obstacles</a:t>
            </a:r>
          </a:p>
          <a:p>
            <a:r>
              <a:rPr lang="fi-FI"/>
              <a:t>Reproject the rest</a:t>
            </a:r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4295775" y="4210050"/>
            <a:ext cx="228600" cy="2286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2" name="Oval 20"/>
          <p:cNvSpPr>
            <a:spLocks noChangeArrowheads="1"/>
          </p:cNvSpPr>
          <p:nvPr/>
        </p:nvSpPr>
        <p:spPr bwMode="auto">
          <a:xfrm>
            <a:off x="5448300" y="3848100"/>
            <a:ext cx="228600" cy="2286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6257925" y="4524375"/>
            <a:ext cx="228600" cy="2286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7315200" y="4410075"/>
            <a:ext cx="228600" cy="2286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Oval 23"/>
          <p:cNvSpPr>
            <a:spLocks noChangeArrowheads="1"/>
          </p:cNvSpPr>
          <p:nvPr/>
        </p:nvSpPr>
        <p:spPr bwMode="auto">
          <a:xfrm>
            <a:off x="7019925" y="5743575"/>
            <a:ext cx="228600" cy="2286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4324350" y="3752850"/>
            <a:ext cx="1371600" cy="2800350"/>
          </a:xfrm>
          <a:prstGeom prst="line">
            <a:avLst/>
          </a:prstGeom>
          <a:noFill/>
          <a:ln w="25400">
            <a:solidFill>
              <a:srgbClr val="FF99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 rot="3828254">
            <a:off x="4600575" y="5181600"/>
            <a:ext cx="609600" cy="381000"/>
            <a:chOff x="2400" y="3264"/>
            <a:chExt cx="384" cy="240"/>
          </a:xfrm>
        </p:grpSpPr>
        <p:sp>
          <p:nvSpPr>
            <p:cNvPr id="146448" name="Freeform 16"/>
            <p:cNvSpPr>
              <a:spLocks/>
            </p:cNvSpPr>
            <p:nvPr/>
          </p:nvSpPr>
          <p:spPr bwMode="auto">
            <a:xfrm>
              <a:off x="2400" y="3264"/>
              <a:ext cx="384" cy="192"/>
            </a:xfrm>
            <a:custGeom>
              <a:avLst/>
              <a:gdLst/>
              <a:ahLst/>
              <a:cxnLst>
                <a:cxn ang="0">
                  <a:pos x="192" y="192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192" y="192"/>
                </a:cxn>
              </a:cxnLst>
              <a:rect l="0" t="0" r="r" b="b"/>
              <a:pathLst>
                <a:path w="384" h="192">
                  <a:moveTo>
                    <a:pt x="192" y="19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6" name="Rectangle 14"/>
            <p:cNvSpPr>
              <a:spLocks noChangeArrowheads="1"/>
            </p:cNvSpPr>
            <p:nvPr/>
          </p:nvSpPr>
          <p:spPr bwMode="auto">
            <a:xfrm>
              <a:off x="2544" y="3408"/>
              <a:ext cx="96" cy="96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181475" y="4152900"/>
            <a:ext cx="400050" cy="304800"/>
            <a:chOff x="1968" y="3030"/>
            <a:chExt cx="384" cy="324"/>
          </a:xfrm>
        </p:grpSpPr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>
              <a:off x="1968" y="3078"/>
              <a:ext cx="384" cy="252"/>
            </a:xfrm>
            <a:prstGeom prst="line">
              <a:avLst/>
            </a:prstGeom>
            <a:noFill/>
            <a:ln w="793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8" name="Line 26"/>
            <p:cNvSpPr>
              <a:spLocks noChangeShapeType="1"/>
            </p:cNvSpPr>
            <p:nvPr/>
          </p:nvSpPr>
          <p:spPr bwMode="auto">
            <a:xfrm flipH="1">
              <a:off x="2016" y="3030"/>
              <a:ext cx="324" cy="324"/>
            </a:xfrm>
            <a:prstGeom prst="line">
              <a:avLst/>
            </a:prstGeom>
            <a:noFill/>
            <a:ln w="793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19950" y="4371975"/>
            <a:ext cx="400050" cy="304800"/>
            <a:chOff x="1968" y="3030"/>
            <a:chExt cx="384" cy="324"/>
          </a:xfrm>
        </p:grpSpPr>
        <p:sp>
          <p:nvSpPr>
            <p:cNvPr id="146461" name="Line 29"/>
            <p:cNvSpPr>
              <a:spLocks noChangeShapeType="1"/>
            </p:cNvSpPr>
            <p:nvPr/>
          </p:nvSpPr>
          <p:spPr bwMode="auto">
            <a:xfrm>
              <a:off x="1968" y="3078"/>
              <a:ext cx="384" cy="252"/>
            </a:xfrm>
            <a:prstGeom prst="line">
              <a:avLst/>
            </a:prstGeom>
            <a:noFill/>
            <a:ln w="793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 flipH="1">
              <a:off x="2016" y="3030"/>
              <a:ext cx="324" cy="324"/>
            </a:xfrm>
            <a:prstGeom prst="line">
              <a:avLst/>
            </a:prstGeom>
            <a:noFill/>
            <a:ln w="793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75" name="Line 43"/>
          <p:cNvSpPr>
            <a:spLocks noChangeShapeType="1"/>
          </p:cNvSpPr>
          <p:nvPr/>
        </p:nvSpPr>
        <p:spPr bwMode="auto">
          <a:xfrm>
            <a:off x="4686300" y="4486275"/>
            <a:ext cx="733425" cy="1514475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846638" y="4473575"/>
            <a:ext cx="998537" cy="1249363"/>
            <a:chOff x="3053" y="2818"/>
            <a:chExt cx="629" cy="787"/>
          </a:xfrm>
        </p:grpSpPr>
        <p:sp>
          <p:nvSpPr>
            <p:cNvPr id="146482" name="Line 50"/>
            <p:cNvSpPr>
              <a:spLocks noChangeShapeType="1"/>
            </p:cNvSpPr>
            <p:nvPr/>
          </p:nvSpPr>
          <p:spPr bwMode="auto">
            <a:xfrm flipH="1">
              <a:off x="3053" y="2818"/>
              <a:ext cx="331" cy="15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3" name="Line 51"/>
            <p:cNvSpPr>
              <a:spLocks noChangeShapeType="1"/>
            </p:cNvSpPr>
            <p:nvPr/>
          </p:nvSpPr>
          <p:spPr bwMode="auto">
            <a:xfrm flipH="1">
              <a:off x="3207" y="3091"/>
              <a:ext cx="460" cy="2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Line 52"/>
            <p:cNvSpPr>
              <a:spLocks noChangeShapeType="1"/>
            </p:cNvSpPr>
            <p:nvPr/>
          </p:nvSpPr>
          <p:spPr bwMode="auto">
            <a:xfrm flipH="1">
              <a:off x="3384" y="3470"/>
              <a:ext cx="298" cy="13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729163" y="4670425"/>
            <a:ext cx="638175" cy="1155700"/>
            <a:chOff x="2979" y="2942"/>
            <a:chExt cx="402" cy="728"/>
          </a:xfrm>
        </p:grpSpPr>
        <p:sp>
          <p:nvSpPr>
            <p:cNvPr id="146485" name="Oval 53"/>
            <p:cNvSpPr>
              <a:spLocks noChangeArrowheads="1"/>
            </p:cNvSpPr>
            <p:nvPr/>
          </p:nvSpPr>
          <p:spPr bwMode="auto">
            <a:xfrm>
              <a:off x="2979" y="2942"/>
              <a:ext cx="81" cy="81"/>
            </a:xfrm>
            <a:prstGeom prst="ellipse">
              <a:avLst/>
            </a:prstGeom>
            <a:solidFill>
              <a:srgbClr val="FF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6" name="Oval 54"/>
            <p:cNvSpPr>
              <a:spLocks noChangeArrowheads="1"/>
            </p:cNvSpPr>
            <p:nvPr/>
          </p:nvSpPr>
          <p:spPr bwMode="auto">
            <a:xfrm>
              <a:off x="3137" y="3273"/>
              <a:ext cx="81" cy="81"/>
            </a:xfrm>
            <a:prstGeom prst="ellipse">
              <a:avLst/>
            </a:prstGeom>
            <a:solidFill>
              <a:srgbClr val="FF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Oval 55"/>
            <p:cNvSpPr>
              <a:spLocks noChangeArrowheads="1"/>
            </p:cNvSpPr>
            <p:nvPr/>
          </p:nvSpPr>
          <p:spPr bwMode="auto">
            <a:xfrm>
              <a:off x="3300" y="3589"/>
              <a:ext cx="81" cy="81"/>
            </a:xfrm>
            <a:prstGeom prst="ellipse">
              <a:avLst/>
            </a:prstGeom>
            <a:solidFill>
              <a:srgbClr val="FF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91" name="Oval 59"/>
          <p:cNvSpPr>
            <a:spLocks noChangeArrowheads="1"/>
          </p:cNvSpPr>
          <p:nvPr/>
        </p:nvSpPr>
        <p:spPr bwMode="auto">
          <a:xfrm>
            <a:off x="1343025" y="4381500"/>
            <a:ext cx="2085975" cy="2085975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2" name="Oval 60"/>
          <p:cNvSpPr>
            <a:spLocks noChangeArrowheads="1"/>
          </p:cNvSpPr>
          <p:nvPr/>
        </p:nvSpPr>
        <p:spPr bwMode="auto">
          <a:xfrm>
            <a:off x="1828800" y="478155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3" name="Oval 61"/>
          <p:cNvSpPr>
            <a:spLocks noChangeArrowheads="1"/>
          </p:cNvSpPr>
          <p:nvPr/>
        </p:nvSpPr>
        <p:spPr bwMode="auto">
          <a:xfrm>
            <a:off x="2114550" y="510540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4" name="Oval 62"/>
          <p:cNvSpPr>
            <a:spLocks noChangeArrowheads="1"/>
          </p:cNvSpPr>
          <p:nvPr/>
        </p:nvSpPr>
        <p:spPr bwMode="auto">
          <a:xfrm>
            <a:off x="2343150" y="451485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5" name="Oval 63"/>
          <p:cNvSpPr>
            <a:spLocks noChangeArrowheads="1"/>
          </p:cNvSpPr>
          <p:nvPr/>
        </p:nvSpPr>
        <p:spPr bwMode="auto">
          <a:xfrm>
            <a:off x="1581150" y="5248275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6" name="Oval 64"/>
          <p:cNvSpPr>
            <a:spLocks noChangeArrowheads="1"/>
          </p:cNvSpPr>
          <p:nvPr/>
        </p:nvSpPr>
        <p:spPr bwMode="auto">
          <a:xfrm>
            <a:off x="2857500" y="4848225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7" name="Oval 65"/>
          <p:cNvSpPr>
            <a:spLocks noChangeArrowheads="1"/>
          </p:cNvSpPr>
          <p:nvPr/>
        </p:nvSpPr>
        <p:spPr bwMode="auto">
          <a:xfrm>
            <a:off x="3086100" y="565785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8" name="Oval 66"/>
          <p:cNvSpPr>
            <a:spLocks noChangeArrowheads="1"/>
          </p:cNvSpPr>
          <p:nvPr/>
        </p:nvSpPr>
        <p:spPr bwMode="auto">
          <a:xfrm>
            <a:off x="2124075" y="603885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99" name="Line 67"/>
          <p:cNvSpPr>
            <a:spLocks noChangeShapeType="1"/>
          </p:cNvSpPr>
          <p:nvPr/>
        </p:nvSpPr>
        <p:spPr bwMode="auto">
          <a:xfrm flipH="1">
            <a:off x="3765550" y="5011738"/>
            <a:ext cx="655638" cy="219075"/>
          </a:xfrm>
          <a:prstGeom prst="line">
            <a:avLst/>
          </a:prstGeom>
          <a:noFill/>
          <a:ln w="127000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00" name="Oval 68"/>
          <p:cNvSpPr>
            <a:spLocks noChangeArrowheads="1"/>
          </p:cNvSpPr>
          <p:nvPr/>
        </p:nvSpPr>
        <p:spPr bwMode="auto">
          <a:xfrm>
            <a:off x="2146300" y="4743450"/>
            <a:ext cx="180975" cy="180975"/>
          </a:xfrm>
          <a:prstGeom prst="ellipse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3" grpId="0" animBg="1"/>
      <p:bldP spid="146464" grpId="0" animBg="1"/>
      <p:bldP spid="146465" grpId="0" animBg="1"/>
      <p:bldP spid="146465" grpId="1" animBg="1"/>
      <p:bldP spid="146466" grpId="0" animBg="1"/>
      <p:bldP spid="146456" grpId="0" animBg="1"/>
      <p:bldP spid="146456" grpId="1" animBg="1"/>
      <p:bldP spid="146475" grpId="0" animBg="1"/>
      <p:bldP spid="146491" grpId="0" animBg="1"/>
      <p:bldP spid="146492" grpId="0" animBg="1"/>
      <p:bldP spid="146493" grpId="0" animBg="1"/>
      <p:bldP spid="146494" grpId="0" animBg="1"/>
      <p:bldP spid="146495" grpId="0" animBg="1"/>
      <p:bldP spid="146496" grpId="0" animBg="1"/>
      <p:bldP spid="146497" grpId="0" animBg="1"/>
      <p:bldP spid="146498" grpId="0" animBg="1"/>
      <p:bldP spid="146499" grpId="0" animBg="1"/>
      <p:bldP spid="1465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Spatial Data Structures</a:t>
            </a:r>
            <a:endParaRPr lang="en-US"/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52525"/>
          </a:xfrm>
        </p:spPr>
        <p:txBody>
          <a:bodyPr/>
          <a:lstStyle/>
          <a:p>
            <a:r>
              <a:rPr lang="fi-FI"/>
              <a:t>Compute Voronoi diagram and Delaunay triangulation for the VPL point set</a:t>
            </a:r>
          </a:p>
        </p:txBody>
      </p:sp>
      <p:sp>
        <p:nvSpPr>
          <p:cNvPr id="148543" name="Oval 63"/>
          <p:cNvSpPr>
            <a:spLocks noChangeArrowheads="1"/>
          </p:cNvSpPr>
          <p:nvPr/>
        </p:nvSpPr>
        <p:spPr bwMode="auto">
          <a:xfrm>
            <a:off x="3101975" y="3121025"/>
            <a:ext cx="3314700" cy="3314700"/>
          </a:xfrm>
          <a:prstGeom prst="ellipse">
            <a:avLst/>
          </a:prstGeom>
          <a:noFill/>
          <a:ln w="635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3292475" y="3200400"/>
            <a:ext cx="3086100" cy="3035300"/>
            <a:chOff x="2074" y="2016"/>
            <a:chExt cx="1944" cy="1912"/>
          </a:xfrm>
        </p:grpSpPr>
        <p:sp>
          <p:nvSpPr>
            <p:cNvPr id="148552" name="Line 72"/>
            <p:cNvSpPr>
              <a:spLocks noChangeShapeType="1"/>
            </p:cNvSpPr>
            <p:nvPr/>
          </p:nvSpPr>
          <p:spPr bwMode="auto">
            <a:xfrm flipH="1">
              <a:off x="3186" y="2074"/>
              <a:ext cx="280" cy="4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3" name="Line 73"/>
            <p:cNvSpPr>
              <a:spLocks noChangeShapeType="1"/>
            </p:cNvSpPr>
            <p:nvPr/>
          </p:nvSpPr>
          <p:spPr bwMode="auto">
            <a:xfrm>
              <a:off x="2074" y="2524"/>
              <a:ext cx="472" cy="22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5" name="Line 75"/>
            <p:cNvSpPr>
              <a:spLocks noChangeShapeType="1"/>
            </p:cNvSpPr>
            <p:nvPr/>
          </p:nvSpPr>
          <p:spPr bwMode="auto">
            <a:xfrm flipH="1">
              <a:off x="2536" y="2554"/>
              <a:ext cx="170" cy="19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6" name="Line 76"/>
            <p:cNvSpPr>
              <a:spLocks noChangeShapeType="1"/>
            </p:cNvSpPr>
            <p:nvPr/>
          </p:nvSpPr>
          <p:spPr bwMode="auto">
            <a:xfrm flipH="1">
              <a:off x="2628" y="3226"/>
              <a:ext cx="530" cy="1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7" name="Line 77"/>
            <p:cNvSpPr>
              <a:spLocks noChangeShapeType="1"/>
            </p:cNvSpPr>
            <p:nvPr/>
          </p:nvSpPr>
          <p:spPr bwMode="auto">
            <a:xfrm flipV="1">
              <a:off x="2116" y="3224"/>
              <a:ext cx="520" cy="34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8" name="Line 78"/>
            <p:cNvSpPr>
              <a:spLocks noChangeShapeType="1"/>
            </p:cNvSpPr>
            <p:nvPr/>
          </p:nvSpPr>
          <p:spPr bwMode="auto">
            <a:xfrm>
              <a:off x="2538" y="2744"/>
              <a:ext cx="86" cy="49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9" name="Line 79"/>
            <p:cNvSpPr>
              <a:spLocks noChangeShapeType="1"/>
            </p:cNvSpPr>
            <p:nvPr/>
          </p:nvSpPr>
          <p:spPr bwMode="auto">
            <a:xfrm>
              <a:off x="3146" y="3224"/>
              <a:ext cx="356" cy="70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0" name="Line 80"/>
            <p:cNvSpPr>
              <a:spLocks noChangeShapeType="1"/>
            </p:cNvSpPr>
            <p:nvPr/>
          </p:nvSpPr>
          <p:spPr bwMode="auto">
            <a:xfrm flipV="1">
              <a:off x="3296" y="2800"/>
              <a:ext cx="722" cy="20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1" name="Line 81"/>
            <p:cNvSpPr>
              <a:spLocks noChangeShapeType="1"/>
            </p:cNvSpPr>
            <p:nvPr/>
          </p:nvSpPr>
          <p:spPr bwMode="auto">
            <a:xfrm flipH="1">
              <a:off x="3138" y="3002"/>
              <a:ext cx="158" cy="22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2" name="Line 82"/>
            <p:cNvSpPr>
              <a:spLocks noChangeShapeType="1"/>
            </p:cNvSpPr>
            <p:nvPr/>
          </p:nvSpPr>
          <p:spPr bwMode="auto">
            <a:xfrm>
              <a:off x="3160" y="2616"/>
              <a:ext cx="134" cy="38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2" name="Line 102"/>
            <p:cNvSpPr>
              <a:spLocks noChangeShapeType="1"/>
            </p:cNvSpPr>
            <p:nvPr/>
          </p:nvSpPr>
          <p:spPr bwMode="auto">
            <a:xfrm>
              <a:off x="2648" y="2036"/>
              <a:ext cx="528" cy="45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3" name="Line 103"/>
            <p:cNvSpPr>
              <a:spLocks noChangeShapeType="1"/>
            </p:cNvSpPr>
            <p:nvPr/>
          </p:nvSpPr>
          <p:spPr bwMode="auto">
            <a:xfrm>
              <a:off x="2716" y="2568"/>
              <a:ext cx="440" cy="5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4" name="Line 104"/>
            <p:cNvSpPr>
              <a:spLocks noChangeShapeType="1"/>
            </p:cNvSpPr>
            <p:nvPr/>
          </p:nvSpPr>
          <p:spPr bwMode="auto">
            <a:xfrm>
              <a:off x="2644" y="2016"/>
              <a:ext cx="68" cy="56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5" name="Line 105"/>
            <p:cNvSpPr>
              <a:spLocks noChangeShapeType="1"/>
            </p:cNvSpPr>
            <p:nvPr/>
          </p:nvSpPr>
          <p:spPr bwMode="auto">
            <a:xfrm flipH="1">
              <a:off x="3160" y="2488"/>
              <a:ext cx="24" cy="13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3619500" y="3460750"/>
            <a:ext cx="2409825" cy="2446338"/>
            <a:chOff x="2280" y="2180"/>
            <a:chExt cx="1518" cy="1541"/>
          </a:xfrm>
        </p:grpSpPr>
        <p:sp>
          <p:nvSpPr>
            <p:cNvPr id="148571" name="Line 91"/>
            <p:cNvSpPr>
              <a:spLocks noChangeShapeType="1"/>
            </p:cNvSpPr>
            <p:nvPr/>
          </p:nvSpPr>
          <p:spPr bwMode="auto">
            <a:xfrm flipH="1">
              <a:off x="2280" y="2787"/>
              <a:ext cx="537" cy="1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4" name="Line 84"/>
            <p:cNvSpPr>
              <a:spLocks noChangeShapeType="1"/>
            </p:cNvSpPr>
            <p:nvPr/>
          </p:nvSpPr>
          <p:spPr bwMode="auto">
            <a:xfrm flipH="1">
              <a:off x="2280" y="2452"/>
              <a:ext cx="249" cy="46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6" name="Line 86"/>
            <p:cNvSpPr>
              <a:spLocks noChangeShapeType="1"/>
            </p:cNvSpPr>
            <p:nvPr/>
          </p:nvSpPr>
          <p:spPr bwMode="auto">
            <a:xfrm>
              <a:off x="2522" y="2452"/>
              <a:ext cx="303" cy="33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7" name="Line 87"/>
            <p:cNvSpPr>
              <a:spLocks noChangeShapeType="1"/>
            </p:cNvSpPr>
            <p:nvPr/>
          </p:nvSpPr>
          <p:spPr bwMode="auto">
            <a:xfrm flipV="1">
              <a:off x="2857" y="2188"/>
              <a:ext cx="186" cy="21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8" name="Line 88"/>
            <p:cNvSpPr>
              <a:spLocks noChangeShapeType="1"/>
            </p:cNvSpPr>
            <p:nvPr/>
          </p:nvSpPr>
          <p:spPr bwMode="auto">
            <a:xfrm flipV="1">
              <a:off x="2825" y="2522"/>
              <a:ext cx="740" cy="2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69" name="Line 89"/>
            <p:cNvSpPr>
              <a:spLocks noChangeShapeType="1"/>
            </p:cNvSpPr>
            <p:nvPr/>
          </p:nvSpPr>
          <p:spPr bwMode="auto">
            <a:xfrm>
              <a:off x="2817" y="2795"/>
              <a:ext cx="973" cy="5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0" name="Line 90"/>
            <p:cNvSpPr>
              <a:spLocks noChangeShapeType="1"/>
            </p:cNvSpPr>
            <p:nvPr/>
          </p:nvSpPr>
          <p:spPr bwMode="auto">
            <a:xfrm>
              <a:off x="2817" y="2795"/>
              <a:ext cx="8" cy="9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2" name="Line 92"/>
            <p:cNvSpPr>
              <a:spLocks noChangeShapeType="1"/>
            </p:cNvSpPr>
            <p:nvPr/>
          </p:nvSpPr>
          <p:spPr bwMode="auto">
            <a:xfrm flipV="1">
              <a:off x="2522" y="2400"/>
              <a:ext cx="333" cy="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3" name="Line 93"/>
            <p:cNvSpPr>
              <a:spLocks noChangeShapeType="1"/>
            </p:cNvSpPr>
            <p:nvPr/>
          </p:nvSpPr>
          <p:spPr bwMode="auto">
            <a:xfrm>
              <a:off x="3043" y="2180"/>
              <a:ext cx="522" cy="34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4" name="Line 94"/>
            <p:cNvSpPr>
              <a:spLocks noChangeShapeType="1"/>
            </p:cNvSpPr>
            <p:nvPr/>
          </p:nvSpPr>
          <p:spPr bwMode="auto">
            <a:xfrm>
              <a:off x="3565" y="2522"/>
              <a:ext cx="225" cy="81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5" name="Line 95"/>
            <p:cNvSpPr>
              <a:spLocks noChangeShapeType="1"/>
            </p:cNvSpPr>
            <p:nvPr/>
          </p:nvSpPr>
          <p:spPr bwMode="auto">
            <a:xfrm flipH="1">
              <a:off x="2817" y="3340"/>
              <a:ext cx="981" cy="3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76" name="Line 96"/>
            <p:cNvSpPr>
              <a:spLocks noChangeShapeType="1"/>
            </p:cNvSpPr>
            <p:nvPr/>
          </p:nvSpPr>
          <p:spPr bwMode="auto">
            <a:xfrm flipH="1" flipV="1">
              <a:off x="2280" y="2919"/>
              <a:ext cx="537" cy="8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6" name="Line 106"/>
            <p:cNvSpPr>
              <a:spLocks noChangeShapeType="1"/>
            </p:cNvSpPr>
            <p:nvPr/>
          </p:nvSpPr>
          <p:spPr bwMode="auto">
            <a:xfrm flipH="1">
              <a:off x="2812" y="2404"/>
              <a:ext cx="40" cy="3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7" name="Line 107"/>
            <p:cNvSpPr>
              <a:spLocks noChangeShapeType="1"/>
            </p:cNvSpPr>
            <p:nvPr/>
          </p:nvSpPr>
          <p:spPr bwMode="auto">
            <a:xfrm>
              <a:off x="2852" y="2400"/>
              <a:ext cx="704" cy="1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8" name="Line 108"/>
            <p:cNvSpPr>
              <a:spLocks noChangeShapeType="1"/>
            </p:cNvSpPr>
            <p:nvPr/>
          </p:nvSpPr>
          <p:spPr bwMode="auto">
            <a:xfrm flipV="1">
              <a:off x="2524" y="2188"/>
              <a:ext cx="520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3479800" y="3332163"/>
            <a:ext cx="2679700" cy="2709862"/>
            <a:chOff x="2192" y="2099"/>
            <a:chExt cx="1688" cy="1707"/>
          </a:xfrm>
        </p:grpSpPr>
        <p:sp>
          <p:nvSpPr>
            <p:cNvPr id="148544" name="Oval 64"/>
            <p:cNvSpPr>
              <a:spLocks noChangeArrowheads="1"/>
            </p:cNvSpPr>
            <p:nvPr/>
          </p:nvSpPr>
          <p:spPr bwMode="auto">
            <a:xfrm>
              <a:off x="2440" y="2366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5" name="Oval 65"/>
            <p:cNvSpPr>
              <a:spLocks noChangeArrowheads="1"/>
            </p:cNvSpPr>
            <p:nvPr/>
          </p:nvSpPr>
          <p:spPr bwMode="auto">
            <a:xfrm>
              <a:off x="2726" y="269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6" name="Oval 66"/>
            <p:cNvSpPr>
              <a:spLocks noChangeArrowheads="1"/>
            </p:cNvSpPr>
            <p:nvPr/>
          </p:nvSpPr>
          <p:spPr bwMode="auto">
            <a:xfrm>
              <a:off x="2955" y="2099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7" name="Oval 67"/>
            <p:cNvSpPr>
              <a:spLocks noChangeArrowheads="1"/>
            </p:cNvSpPr>
            <p:nvPr/>
          </p:nvSpPr>
          <p:spPr bwMode="auto">
            <a:xfrm>
              <a:off x="2192" y="2834"/>
              <a:ext cx="182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8" name="Oval 68"/>
            <p:cNvSpPr>
              <a:spLocks noChangeArrowheads="1"/>
            </p:cNvSpPr>
            <p:nvPr/>
          </p:nvSpPr>
          <p:spPr bwMode="auto">
            <a:xfrm>
              <a:off x="3470" y="2433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9" name="Oval 69"/>
            <p:cNvSpPr>
              <a:spLocks noChangeArrowheads="1"/>
            </p:cNvSpPr>
            <p:nvPr/>
          </p:nvSpPr>
          <p:spPr bwMode="auto">
            <a:xfrm>
              <a:off x="3699" y="3244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50" name="Oval 70"/>
            <p:cNvSpPr>
              <a:spLocks noChangeArrowheads="1"/>
            </p:cNvSpPr>
            <p:nvPr/>
          </p:nvSpPr>
          <p:spPr bwMode="auto">
            <a:xfrm>
              <a:off x="2736" y="3625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81" name="Oval 101"/>
            <p:cNvSpPr>
              <a:spLocks noChangeArrowheads="1"/>
            </p:cNvSpPr>
            <p:nvPr/>
          </p:nvSpPr>
          <p:spPr bwMode="auto">
            <a:xfrm>
              <a:off x="2766" y="231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 v 3b formulaci</a:t>
            </a:r>
            <a:endParaRPr lang="en-US" dirty="0" smtClean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475656" y="3861048"/>
            <a:ext cx="63273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Důležitost </a:t>
            </a:r>
            <a:r>
              <a:rPr lang="cs-CZ" sz="2400" dirty="0">
                <a:latin typeface="+mj-lt"/>
              </a:rPr>
              <a:t>emitovaná </a:t>
            </a:r>
            <a:r>
              <a:rPr lang="cs-CZ" sz="2400" dirty="0" smtClean="0">
                <a:latin typeface="+mj-lt"/>
              </a:rPr>
              <a:t>z </a:t>
            </a:r>
            <a:r>
              <a:rPr lang="cs-CZ" sz="2400" b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’ do </a:t>
            </a:r>
            <a:r>
              <a:rPr lang="en-US" sz="2400" b="1" dirty="0" smtClean="0">
                <a:latin typeface="+mj-lt"/>
              </a:rPr>
              <a:t>x</a:t>
            </a:r>
            <a:endParaRPr lang="cs-CZ" sz="24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(Značení: šipka = směr šíření světla, nikoli důležitosti)</a:t>
            </a:r>
            <a:endParaRPr lang="en-US" sz="2000" dirty="0" smtClean="0">
              <a:latin typeface="+mj-lt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187450" y="5229200"/>
            <a:ext cx="2946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’</a:t>
            </a:r>
            <a:r>
              <a:rPr lang="cs-CZ" sz="2400" dirty="0">
                <a:latin typeface="+mj-lt"/>
              </a:rPr>
              <a:t> ... na senzoru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… </a:t>
            </a:r>
            <a:r>
              <a:rPr lang="cs-CZ" sz="2400" dirty="0" smtClean="0">
                <a:latin typeface="+mj-lt"/>
              </a:rPr>
              <a:t>na ploše </a:t>
            </a:r>
            <a:r>
              <a:rPr lang="cs-CZ" sz="2400" dirty="0" err="1" smtClean="0">
                <a:latin typeface="+mj-lt"/>
              </a:rPr>
              <a:t>scnény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552962" name="Object 2"/>
          <p:cNvGraphicFramePr>
            <a:graphicFrameLocks noChangeAspect="1"/>
          </p:cNvGraphicFramePr>
          <p:nvPr/>
        </p:nvGraphicFramePr>
        <p:xfrm>
          <a:off x="755576" y="2204864"/>
          <a:ext cx="7618413" cy="666750"/>
        </p:xfrm>
        <a:graphic>
          <a:graphicData uri="http://schemas.openxmlformats.org/presentationml/2006/ole">
            <p:oleObj spid="_x0000_s4098" name="Rovnice" r:id="rId3" imgW="3301920" imgH="29196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123728" y="2780928"/>
            <a:ext cx="360041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46241" y="1752600"/>
            <a:ext cx="554359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868641" y="1287959"/>
            <a:ext cx="3437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Rovnovážná radiance</a:t>
            </a:r>
          </a:p>
          <a:p>
            <a:r>
              <a:rPr lang="cs-CZ" sz="2000" dirty="0" smtClean="0">
                <a:latin typeface="+mj-lt"/>
              </a:rPr>
              <a:t>(Řešení zobrazovací rovnice)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Deleting VPLs</a:t>
            </a: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52525"/>
          </a:xfrm>
        </p:spPr>
        <p:txBody>
          <a:bodyPr/>
          <a:lstStyle/>
          <a:p>
            <a:r>
              <a:rPr lang="fi-FI"/>
              <a:t>Greedily choose the ”worst” VPL</a:t>
            </a:r>
          </a:p>
          <a:p>
            <a:pPr lvl="1">
              <a:buFontTx/>
              <a:buNone/>
            </a:pPr>
            <a:r>
              <a:rPr lang="fi-FI"/>
              <a:t>= The one with shortest Delaunay edges</a:t>
            </a:r>
          </a:p>
        </p:txBody>
      </p:sp>
      <p:sp>
        <p:nvSpPr>
          <p:cNvPr id="150559" name="Oval 31"/>
          <p:cNvSpPr>
            <a:spLocks noChangeArrowheads="1"/>
          </p:cNvSpPr>
          <p:nvPr/>
        </p:nvSpPr>
        <p:spPr bwMode="auto">
          <a:xfrm>
            <a:off x="3101975" y="3121025"/>
            <a:ext cx="3314700" cy="3314700"/>
          </a:xfrm>
          <a:prstGeom prst="ellipse">
            <a:avLst/>
          </a:prstGeom>
          <a:noFill/>
          <a:ln w="635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619500" y="3460750"/>
            <a:ext cx="2409825" cy="2446338"/>
            <a:chOff x="2280" y="2180"/>
            <a:chExt cx="1518" cy="1541"/>
          </a:xfrm>
        </p:grpSpPr>
        <p:sp>
          <p:nvSpPr>
            <p:cNvPr id="150577" name="Line 49"/>
            <p:cNvSpPr>
              <a:spLocks noChangeShapeType="1"/>
            </p:cNvSpPr>
            <p:nvPr/>
          </p:nvSpPr>
          <p:spPr bwMode="auto">
            <a:xfrm flipH="1">
              <a:off x="2280" y="2787"/>
              <a:ext cx="537" cy="1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8" name="Line 50"/>
            <p:cNvSpPr>
              <a:spLocks noChangeShapeType="1"/>
            </p:cNvSpPr>
            <p:nvPr/>
          </p:nvSpPr>
          <p:spPr bwMode="auto">
            <a:xfrm flipH="1">
              <a:off x="2280" y="2452"/>
              <a:ext cx="249" cy="46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9" name="Line 51"/>
            <p:cNvSpPr>
              <a:spLocks noChangeShapeType="1"/>
            </p:cNvSpPr>
            <p:nvPr/>
          </p:nvSpPr>
          <p:spPr bwMode="auto">
            <a:xfrm>
              <a:off x="2522" y="2452"/>
              <a:ext cx="303" cy="33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0" name="Line 52"/>
            <p:cNvSpPr>
              <a:spLocks noChangeShapeType="1"/>
            </p:cNvSpPr>
            <p:nvPr/>
          </p:nvSpPr>
          <p:spPr bwMode="auto">
            <a:xfrm flipV="1">
              <a:off x="2857" y="2188"/>
              <a:ext cx="186" cy="21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1" name="Line 53"/>
            <p:cNvSpPr>
              <a:spLocks noChangeShapeType="1"/>
            </p:cNvSpPr>
            <p:nvPr/>
          </p:nvSpPr>
          <p:spPr bwMode="auto">
            <a:xfrm flipV="1">
              <a:off x="2825" y="2522"/>
              <a:ext cx="740" cy="2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2" name="Line 54"/>
            <p:cNvSpPr>
              <a:spLocks noChangeShapeType="1"/>
            </p:cNvSpPr>
            <p:nvPr/>
          </p:nvSpPr>
          <p:spPr bwMode="auto">
            <a:xfrm>
              <a:off x="2817" y="2795"/>
              <a:ext cx="973" cy="5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3" name="Line 55"/>
            <p:cNvSpPr>
              <a:spLocks noChangeShapeType="1"/>
            </p:cNvSpPr>
            <p:nvPr/>
          </p:nvSpPr>
          <p:spPr bwMode="auto">
            <a:xfrm>
              <a:off x="2817" y="2795"/>
              <a:ext cx="8" cy="9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4" name="Line 56"/>
            <p:cNvSpPr>
              <a:spLocks noChangeShapeType="1"/>
            </p:cNvSpPr>
            <p:nvPr/>
          </p:nvSpPr>
          <p:spPr bwMode="auto">
            <a:xfrm flipV="1">
              <a:off x="2522" y="2400"/>
              <a:ext cx="333" cy="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5" name="Line 57"/>
            <p:cNvSpPr>
              <a:spLocks noChangeShapeType="1"/>
            </p:cNvSpPr>
            <p:nvPr/>
          </p:nvSpPr>
          <p:spPr bwMode="auto">
            <a:xfrm>
              <a:off x="3043" y="2180"/>
              <a:ext cx="522" cy="34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6" name="Line 58"/>
            <p:cNvSpPr>
              <a:spLocks noChangeShapeType="1"/>
            </p:cNvSpPr>
            <p:nvPr/>
          </p:nvSpPr>
          <p:spPr bwMode="auto">
            <a:xfrm>
              <a:off x="3565" y="2522"/>
              <a:ext cx="225" cy="81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7" name="Line 59"/>
            <p:cNvSpPr>
              <a:spLocks noChangeShapeType="1"/>
            </p:cNvSpPr>
            <p:nvPr/>
          </p:nvSpPr>
          <p:spPr bwMode="auto">
            <a:xfrm flipH="1">
              <a:off x="2817" y="3340"/>
              <a:ext cx="981" cy="37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8" name="Line 60"/>
            <p:cNvSpPr>
              <a:spLocks noChangeShapeType="1"/>
            </p:cNvSpPr>
            <p:nvPr/>
          </p:nvSpPr>
          <p:spPr bwMode="auto">
            <a:xfrm flipH="1" flipV="1">
              <a:off x="2280" y="2919"/>
              <a:ext cx="537" cy="8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89" name="Line 61"/>
            <p:cNvSpPr>
              <a:spLocks noChangeShapeType="1"/>
            </p:cNvSpPr>
            <p:nvPr/>
          </p:nvSpPr>
          <p:spPr bwMode="auto">
            <a:xfrm flipH="1">
              <a:off x="2812" y="2404"/>
              <a:ext cx="40" cy="3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0" name="Line 62"/>
            <p:cNvSpPr>
              <a:spLocks noChangeShapeType="1"/>
            </p:cNvSpPr>
            <p:nvPr/>
          </p:nvSpPr>
          <p:spPr bwMode="auto">
            <a:xfrm>
              <a:off x="2852" y="2400"/>
              <a:ext cx="704" cy="1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1" name="Line 63"/>
            <p:cNvSpPr>
              <a:spLocks noChangeShapeType="1"/>
            </p:cNvSpPr>
            <p:nvPr/>
          </p:nvSpPr>
          <p:spPr bwMode="auto">
            <a:xfrm flipV="1">
              <a:off x="2524" y="2188"/>
              <a:ext cx="520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975100" y="3454400"/>
            <a:ext cx="1689100" cy="552450"/>
            <a:chOff x="2504" y="2176"/>
            <a:chExt cx="1064" cy="348"/>
          </a:xfrm>
        </p:grpSpPr>
        <p:sp>
          <p:nvSpPr>
            <p:cNvPr id="150571" name="Line 43"/>
            <p:cNvSpPr>
              <a:spLocks noChangeShapeType="1"/>
            </p:cNvSpPr>
            <p:nvPr/>
          </p:nvSpPr>
          <p:spPr bwMode="auto">
            <a:xfrm flipH="1" flipV="1">
              <a:off x="3036" y="2176"/>
              <a:ext cx="532" cy="34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2" name="Line 44"/>
            <p:cNvSpPr>
              <a:spLocks noChangeShapeType="1"/>
            </p:cNvSpPr>
            <p:nvPr/>
          </p:nvSpPr>
          <p:spPr bwMode="auto">
            <a:xfrm flipH="1" flipV="1">
              <a:off x="2820" y="2392"/>
              <a:ext cx="740" cy="12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3" name="Line 45"/>
            <p:cNvSpPr>
              <a:spLocks noChangeShapeType="1"/>
            </p:cNvSpPr>
            <p:nvPr/>
          </p:nvSpPr>
          <p:spPr bwMode="auto">
            <a:xfrm flipH="1">
              <a:off x="2528" y="2184"/>
              <a:ext cx="524" cy="26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74" name="Line 46"/>
            <p:cNvSpPr>
              <a:spLocks noChangeShapeType="1"/>
            </p:cNvSpPr>
            <p:nvPr/>
          </p:nvSpPr>
          <p:spPr bwMode="auto">
            <a:xfrm flipV="1">
              <a:off x="2504" y="2408"/>
              <a:ext cx="348" cy="4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68" name="Line 40"/>
          <p:cNvSpPr>
            <a:spLocks noChangeShapeType="1"/>
          </p:cNvSpPr>
          <p:nvPr/>
        </p:nvSpPr>
        <p:spPr bwMode="auto">
          <a:xfrm flipH="1">
            <a:off x="4524375" y="3467100"/>
            <a:ext cx="311150" cy="334963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Line 42"/>
          <p:cNvSpPr>
            <a:spLocks noChangeShapeType="1"/>
          </p:cNvSpPr>
          <p:nvPr/>
        </p:nvSpPr>
        <p:spPr bwMode="auto">
          <a:xfrm flipV="1">
            <a:off x="3951288" y="3816350"/>
            <a:ext cx="566737" cy="74613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610" name="Line 82"/>
          <p:cNvSpPr>
            <a:spLocks noChangeShapeType="1"/>
          </p:cNvSpPr>
          <p:nvPr/>
        </p:nvSpPr>
        <p:spPr bwMode="auto">
          <a:xfrm flipV="1">
            <a:off x="4467225" y="3805238"/>
            <a:ext cx="61913" cy="609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479800" y="3332163"/>
            <a:ext cx="2679700" cy="2709862"/>
            <a:chOff x="2192" y="2099"/>
            <a:chExt cx="1688" cy="1707"/>
          </a:xfrm>
        </p:grpSpPr>
        <p:sp>
          <p:nvSpPr>
            <p:cNvPr id="150593" name="Oval 65"/>
            <p:cNvSpPr>
              <a:spLocks noChangeArrowheads="1"/>
            </p:cNvSpPr>
            <p:nvPr/>
          </p:nvSpPr>
          <p:spPr bwMode="auto">
            <a:xfrm>
              <a:off x="2440" y="2366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4" name="Oval 66"/>
            <p:cNvSpPr>
              <a:spLocks noChangeArrowheads="1"/>
            </p:cNvSpPr>
            <p:nvPr/>
          </p:nvSpPr>
          <p:spPr bwMode="auto">
            <a:xfrm>
              <a:off x="2726" y="269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5" name="Oval 67"/>
            <p:cNvSpPr>
              <a:spLocks noChangeArrowheads="1"/>
            </p:cNvSpPr>
            <p:nvPr/>
          </p:nvSpPr>
          <p:spPr bwMode="auto">
            <a:xfrm>
              <a:off x="2955" y="2099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6" name="Oval 68"/>
            <p:cNvSpPr>
              <a:spLocks noChangeArrowheads="1"/>
            </p:cNvSpPr>
            <p:nvPr/>
          </p:nvSpPr>
          <p:spPr bwMode="auto">
            <a:xfrm>
              <a:off x="2192" y="2834"/>
              <a:ext cx="182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7" name="Oval 69"/>
            <p:cNvSpPr>
              <a:spLocks noChangeArrowheads="1"/>
            </p:cNvSpPr>
            <p:nvPr/>
          </p:nvSpPr>
          <p:spPr bwMode="auto">
            <a:xfrm>
              <a:off x="3470" y="2433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8" name="Oval 70"/>
            <p:cNvSpPr>
              <a:spLocks noChangeArrowheads="1"/>
            </p:cNvSpPr>
            <p:nvPr/>
          </p:nvSpPr>
          <p:spPr bwMode="auto">
            <a:xfrm>
              <a:off x="3699" y="3244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99" name="Oval 71"/>
            <p:cNvSpPr>
              <a:spLocks noChangeArrowheads="1"/>
            </p:cNvSpPr>
            <p:nvPr/>
          </p:nvSpPr>
          <p:spPr bwMode="auto">
            <a:xfrm>
              <a:off x="2736" y="3625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0" name="Oval 72"/>
            <p:cNvSpPr>
              <a:spLocks noChangeArrowheads="1"/>
            </p:cNvSpPr>
            <p:nvPr/>
          </p:nvSpPr>
          <p:spPr bwMode="auto">
            <a:xfrm>
              <a:off x="2766" y="231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4381500" y="3660775"/>
            <a:ext cx="298450" cy="29845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3476625" y="3333750"/>
            <a:ext cx="2679700" cy="2709863"/>
            <a:chOff x="2192" y="2099"/>
            <a:chExt cx="1688" cy="1707"/>
          </a:xfrm>
        </p:grpSpPr>
        <p:sp>
          <p:nvSpPr>
            <p:cNvPr id="150603" name="Oval 75"/>
            <p:cNvSpPr>
              <a:spLocks noChangeArrowheads="1"/>
            </p:cNvSpPr>
            <p:nvPr/>
          </p:nvSpPr>
          <p:spPr bwMode="auto">
            <a:xfrm>
              <a:off x="2440" y="2366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4" name="Oval 76"/>
            <p:cNvSpPr>
              <a:spLocks noChangeArrowheads="1"/>
            </p:cNvSpPr>
            <p:nvPr/>
          </p:nvSpPr>
          <p:spPr bwMode="auto">
            <a:xfrm>
              <a:off x="2726" y="269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5" name="Oval 77"/>
            <p:cNvSpPr>
              <a:spLocks noChangeArrowheads="1"/>
            </p:cNvSpPr>
            <p:nvPr/>
          </p:nvSpPr>
          <p:spPr bwMode="auto">
            <a:xfrm>
              <a:off x="2955" y="2099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6" name="Oval 78"/>
            <p:cNvSpPr>
              <a:spLocks noChangeArrowheads="1"/>
            </p:cNvSpPr>
            <p:nvPr/>
          </p:nvSpPr>
          <p:spPr bwMode="auto">
            <a:xfrm>
              <a:off x="2192" y="2834"/>
              <a:ext cx="182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7" name="Oval 79"/>
            <p:cNvSpPr>
              <a:spLocks noChangeArrowheads="1"/>
            </p:cNvSpPr>
            <p:nvPr/>
          </p:nvSpPr>
          <p:spPr bwMode="auto">
            <a:xfrm>
              <a:off x="3470" y="2433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8" name="Oval 80"/>
            <p:cNvSpPr>
              <a:spLocks noChangeArrowheads="1"/>
            </p:cNvSpPr>
            <p:nvPr/>
          </p:nvSpPr>
          <p:spPr bwMode="auto">
            <a:xfrm>
              <a:off x="3699" y="3244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09" name="Oval 81"/>
            <p:cNvSpPr>
              <a:spLocks noChangeArrowheads="1"/>
            </p:cNvSpPr>
            <p:nvPr/>
          </p:nvSpPr>
          <p:spPr bwMode="auto">
            <a:xfrm>
              <a:off x="2736" y="3625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8" grpId="0" animBg="1"/>
      <p:bldP spid="150568" grpId="1" animBg="1"/>
      <p:bldP spid="150570" grpId="0" animBg="1"/>
      <p:bldP spid="150570" grpId="1" animBg="1"/>
      <p:bldP spid="150610" grpId="0" animBg="1"/>
      <p:bldP spid="150610" grpId="1" animBg="1"/>
      <p:bldP spid="150569" grpId="0" animBg="1"/>
      <p:bldP spid="15056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Generating New VPLs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1063" cy="1152525"/>
          </a:xfrm>
        </p:spPr>
        <p:txBody>
          <a:bodyPr/>
          <a:lstStyle/>
          <a:p>
            <a:r>
              <a:rPr lang="fi-FI"/>
              <a:t>Greedily choose the ”best” spot</a:t>
            </a:r>
          </a:p>
          <a:p>
            <a:pPr lvl="1">
              <a:buFontTx/>
              <a:buNone/>
            </a:pPr>
            <a:r>
              <a:rPr lang="fi-FI"/>
              <a:t>= The one with longest distance to existing VPLs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92475" y="3235325"/>
            <a:ext cx="3086100" cy="3000375"/>
            <a:chOff x="3273" y="1952"/>
            <a:chExt cx="1944" cy="1890"/>
          </a:xfrm>
        </p:grpSpPr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3813" y="1952"/>
              <a:ext cx="216" cy="41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 flipH="1">
              <a:off x="4345" y="1988"/>
              <a:ext cx="320" cy="50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>
              <a:off x="3273" y="2438"/>
              <a:ext cx="472" cy="22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Line 8"/>
            <p:cNvSpPr>
              <a:spLocks noChangeShapeType="1"/>
            </p:cNvSpPr>
            <p:nvPr/>
          </p:nvSpPr>
          <p:spPr bwMode="auto">
            <a:xfrm flipH="1" flipV="1">
              <a:off x="4025" y="2360"/>
              <a:ext cx="324" cy="13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5" name="Line 9"/>
            <p:cNvSpPr>
              <a:spLocks noChangeShapeType="1"/>
            </p:cNvSpPr>
            <p:nvPr/>
          </p:nvSpPr>
          <p:spPr bwMode="auto">
            <a:xfrm flipH="1">
              <a:off x="3735" y="2352"/>
              <a:ext cx="294" cy="31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6" name="Line 10"/>
            <p:cNvSpPr>
              <a:spLocks noChangeShapeType="1"/>
            </p:cNvSpPr>
            <p:nvPr/>
          </p:nvSpPr>
          <p:spPr bwMode="auto">
            <a:xfrm flipH="1">
              <a:off x="3827" y="3140"/>
              <a:ext cx="530" cy="1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7" name="Line 11"/>
            <p:cNvSpPr>
              <a:spLocks noChangeShapeType="1"/>
            </p:cNvSpPr>
            <p:nvPr/>
          </p:nvSpPr>
          <p:spPr bwMode="auto">
            <a:xfrm flipV="1">
              <a:off x="3315" y="3138"/>
              <a:ext cx="520" cy="34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" name="Line 12"/>
            <p:cNvSpPr>
              <a:spLocks noChangeShapeType="1"/>
            </p:cNvSpPr>
            <p:nvPr/>
          </p:nvSpPr>
          <p:spPr bwMode="auto">
            <a:xfrm>
              <a:off x="3737" y="2658"/>
              <a:ext cx="86" cy="49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9" name="Line 13"/>
            <p:cNvSpPr>
              <a:spLocks noChangeShapeType="1"/>
            </p:cNvSpPr>
            <p:nvPr/>
          </p:nvSpPr>
          <p:spPr bwMode="auto">
            <a:xfrm>
              <a:off x="4345" y="3138"/>
              <a:ext cx="356" cy="70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0" name="Line 14"/>
            <p:cNvSpPr>
              <a:spLocks noChangeShapeType="1"/>
            </p:cNvSpPr>
            <p:nvPr/>
          </p:nvSpPr>
          <p:spPr bwMode="auto">
            <a:xfrm flipV="1">
              <a:off x="4495" y="2714"/>
              <a:ext cx="722" cy="20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1" name="Line 15"/>
            <p:cNvSpPr>
              <a:spLocks noChangeShapeType="1"/>
            </p:cNvSpPr>
            <p:nvPr/>
          </p:nvSpPr>
          <p:spPr bwMode="auto">
            <a:xfrm flipH="1">
              <a:off x="4337" y="2916"/>
              <a:ext cx="158" cy="22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2" name="Line 16"/>
            <p:cNvSpPr>
              <a:spLocks noChangeShapeType="1"/>
            </p:cNvSpPr>
            <p:nvPr/>
          </p:nvSpPr>
          <p:spPr bwMode="auto">
            <a:xfrm>
              <a:off x="4343" y="2494"/>
              <a:ext cx="150" cy="42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607" name="Oval 31"/>
          <p:cNvSpPr>
            <a:spLocks noChangeArrowheads="1"/>
          </p:cNvSpPr>
          <p:nvPr/>
        </p:nvSpPr>
        <p:spPr bwMode="auto">
          <a:xfrm>
            <a:off x="3101975" y="3121025"/>
            <a:ext cx="3314700" cy="3314700"/>
          </a:xfrm>
          <a:prstGeom prst="ellipse">
            <a:avLst/>
          </a:prstGeom>
          <a:noFill/>
          <a:ln w="635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464050" y="4419600"/>
            <a:ext cx="1549400" cy="1485900"/>
            <a:chOff x="2812" y="2784"/>
            <a:chExt cx="976" cy="936"/>
          </a:xfrm>
        </p:grpSpPr>
        <p:sp>
          <p:nvSpPr>
            <p:cNvPr id="152617" name="Line 41"/>
            <p:cNvSpPr>
              <a:spLocks noChangeShapeType="1"/>
            </p:cNvSpPr>
            <p:nvPr/>
          </p:nvSpPr>
          <p:spPr bwMode="auto">
            <a:xfrm>
              <a:off x="2812" y="2784"/>
              <a:ext cx="324" cy="43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8" name="Line 42"/>
            <p:cNvSpPr>
              <a:spLocks noChangeShapeType="1"/>
            </p:cNvSpPr>
            <p:nvPr/>
          </p:nvSpPr>
          <p:spPr bwMode="auto">
            <a:xfrm flipV="1">
              <a:off x="2824" y="3220"/>
              <a:ext cx="316" cy="5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9" name="Line 43"/>
            <p:cNvSpPr>
              <a:spLocks noChangeShapeType="1"/>
            </p:cNvSpPr>
            <p:nvPr/>
          </p:nvSpPr>
          <p:spPr bwMode="auto">
            <a:xfrm flipH="1" flipV="1">
              <a:off x="3140" y="3220"/>
              <a:ext cx="648" cy="11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9800" y="3332163"/>
            <a:ext cx="2679700" cy="2709862"/>
            <a:chOff x="2192" y="2099"/>
            <a:chExt cx="1688" cy="1707"/>
          </a:xfrm>
        </p:grpSpPr>
        <p:sp>
          <p:nvSpPr>
            <p:cNvPr id="152609" name="Oval 33"/>
            <p:cNvSpPr>
              <a:spLocks noChangeArrowheads="1"/>
            </p:cNvSpPr>
            <p:nvPr/>
          </p:nvSpPr>
          <p:spPr bwMode="auto">
            <a:xfrm>
              <a:off x="2440" y="2366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0" name="Oval 34"/>
            <p:cNvSpPr>
              <a:spLocks noChangeArrowheads="1"/>
            </p:cNvSpPr>
            <p:nvPr/>
          </p:nvSpPr>
          <p:spPr bwMode="auto">
            <a:xfrm>
              <a:off x="2726" y="2691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1" name="Oval 35"/>
            <p:cNvSpPr>
              <a:spLocks noChangeArrowheads="1"/>
            </p:cNvSpPr>
            <p:nvPr/>
          </p:nvSpPr>
          <p:spPr bwMode="auto">
            <a:xfrm>
              <a:off x="2955" y="2099"/>
              <a:ext cx="181" cy="18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2" name="Oval 36"/>
            <p:cNvSpPr>
              <a:spLocks noChangeArrowheads="1"/>
            </p:cNvSpPr>
            <p:nvPr/>
          </p:nvSpPr>
          <p:spPr bwMode="auto">
            <a:xfrm>
              <a:off x="2192" y="2834"/>
              <a:ext cx="182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3" name="Oval 37"/>
            <p:cNvSpPr>
              <a:spLocks noChangeArrowheads="1"/>
            </p:cNvSpPr>
            <p:nvPr/>
          </p:nvSpPr>
          <p:spPr bwMode="auto">
            <a:xfrm>
              <a:off x="3470" y="2433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4" name="Oval 38"/>
            <p:cNvSpPr>
              <a:spLocks noChangeArrowheads="1"/>
            </p:cNvSpPr>
            <p:nvPr/>
          </p:nvSpPr>
          <p:spPr bwMode="auto">
            <a:xfrm>
              <a:off x="3699" y="3244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5" name="Oval 39"/>
            <p:cNvSpPr>
              <a:spLocks noChangeArrowheads="1"/>
            </p:cNvSpPr>
            <p:nvPr/>
          </p:nvSpPr>
          <p:spPr bwMode="auto">
            <a:xfrm>
              <a:off x="2736" y="3625"/>
              <a:ext cx="181" cy="18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219450" y="3162300"/>
            <a:ext cx="3238500" cy="3136900"/>
            <a:chOff x="2028" y="1992"/>
            <a:chExt cx="2040" cy="1976"/>
          </a:xfrm>
        </p:grpSpPr>
        <p:sp>
          <p:nvSpPr>
            <p:cNvPr id="152621" name="Oval 45"/>
            <p:cNvSpPr>
              <a:spLocks noChangeArrowheads="1"/>
            </p:cNvSpPr>
            <p:nvPr/>
          </p:nvSpPr>
          <p:spPr bwMode="auto">
            <a:xfrm>
              <a:off x="3412" y="2036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2" name="Oval 46"/>
            <p:cNvSpPr>
              <a:spLocks noChangeArrowheads="1"/>
            </p:cNvSpPr>
            <p:nvPr/>
          </p:nvSpPr>
          <p:spPr bwMode="auto">
            <a:xfrm>
              <a:off x="2576" y="1992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3" name="Oval 47"/>
            <p:cNvSpPr>
              <a:spLocks noChangeArrowheads="1"/>
            </p:cNvSpPr>
            <p:nvPr/>
          </p:nvSpPr>
          <p:spPr bwMode="auto">
            <a:xfrm>
              <a:off x="2028" y="2476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4" name="Oval 48"/>
            <p:cNvSpPr>
              <a:spLocks noChangeArrowheads="1"/>
            </p:cNvSpPr>
            <p:nvPr/>
          </p:nvSpPr>
          <p:spPr bwMode="auto">
            <a:xfrm>
              <a:off x="2064" y="3524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5" name="Oval 49"/>
            <p:cNvSpPr>
              <a:spLocks noChangeArrowheads="1"/>
            </p:cNvSpPr>
            <p:nvPr/>
          </p:nvSpPr>
          <p:spPr bwMode="auto">
            <a:xfrm>
              <a:off x="3456" y="3884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6" name="Oval 50"/>
            <p:cNvSpPr>
              <a:spLocks noChangeArrowheads="1"/>
            </p:cNvSpPr>
            <p:nvPr/>
          </p:nvSpPr>
          <p:spPr bwMode="auto">
            <a:xfrm>
              <a:off x="3984" y="2760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7" name="Oval 51"/>
            <p:cNvSpPr>
              <a:spLocks noChangeArrowheads="1"/>
            </p:cNvSpPr>
            <p:nvPr/>
          </p:nvSpPr>
          <p:spPr bwMode="auto">
            <a:xfrm>
              <a:off x="3096" y="2528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8" name="Oval 52"/>
            <p:cNvSpPr>
              <a:spLocks noChangeArrowheads="1"/>
            </p:cNvSpPr>
            <p:nvPr/>
          </p:nvSpPr>
          <p:spPr bwMode="auto">
            <a:xfrm>
              <a:off x="3252" y="2956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9" name="Oval 53"/>
            <p:cNvSpPr>
              <a:spLocks noChangeArrowheads="1"/>
            </p:cNvSpPr>
            <p:nvPr/>
          </p:nvSpPr>
          <p:spPr bwMode="auto">
            <a:xfrm>
              <a:off x="2584" y="3192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0" name="Oval 54"/>
            <p:cNvSpPr>
              <a:spLocks noChangeArrowheads="1"/>
            </p:cNvSpPr>
            <p:nvPr/>
          </p:nvSpPr>
          <p:spPr bwMode="auto">
            <a:xfrm>
              <a:off x="2492" y="2696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1" name="Oval 55"/>
            <p:cNvSpPr>
              <a:spLocks noChangeArrowheads="1"/>
            </p:cNvSpPr>
            <p:nvPr/>
          </p:nvSpPr>
          <p:spPr bwMode="auto">
            <a:xfrm>
              <a:off x="2780" y="2408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2" name="Oval 56"/>
            <p:cNvSpPr>
              <a:spLocks noChangeArrowheads="1"/>
            </p:cNvSpPr>
            <p:nvPr/>
          </p:nvSpPr>
          <p:spPr bwMode="auto">
            <a:xfrm>
              <a:off x="3096" y="3176"/>
              <a:ext cx="84" cy="84"/>
            </a:xfrm>
            <a:prstGeom prst="ellipse">
              <a:avLst/>
            </a:prstGeom>
            <a:solidFill>
              <a:srgbClr val="3366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616" name="Oval 40"/>
          <p:cNvSpPr>
            <a:spLocks noChangeArrowheads="1"/>
          </p:cNvSpPr>
          <p:nvPr/>
        </p:nvSpPr>
        <p:spPr bwMode="auto">
          <a:xfrm>
            <a:off x="4835525" y="4965700"/>
            <a:ext cx="298450" cy="298450"/>
          </a:xfrm>
          <a:prstGeom prst="ellipse">
            <a:avLst/>
          </a:prstGeom>
          <a:solidFill>
            <a:srgbClr val="FF99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34" name="Oval 58"/>
          <p:cNvSpPr>
            <a:spLocks noChangeArrowheads="1"/>
          </p:cNvSpPr>
          <p:nvPr/>
        </p:nvSpPr>
        <p:spPr bwMode="auto">
          <a:xfrm>
            <a:off x="4835525" y="4960938"/>
            <a:ext cx="298450" cy="298450"/>
          </a:xfrm>
          <a:prstGeom prst="ellipse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6" grpId="0" animBg="1"/>
      <p:bldP spid="1526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Computing VPL Intensities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15338" cy="1152525"/>
          </a:xfrm>
        </p:spPr>
        <p:txBody>
          <a:bodyPr/>
          <a:lstStyle/>
          <a:p>
            <a:r>
              <a:rPr lang="fi-FI"/>
              <a:t>Since our distribution may be nonuniform, weight each VPL according to Voronoi area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79800" y="3332163"/>
            <a:ext cx="2679700" cy="2709862"/>
            <a:chOff x="2192" y="2099"/>
            <a:chExt cx="1688" cy="1707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192" y="2099"/>
              <a:ext cx="1688" cy="1707"/>
              <a:chOff x="2192" y="2099"/>
              <a:chExt cx="1688" cy="1707"/>
            </a:xfrm>
          </p:grpSpPr>
          <p:sp>
            <p:nvSpPr>
              <p:cNvPr id="154657" name="Oval 33"/>
              <p:cNvSpPr>
                <a:spLocks noChangeArrowheads="1"/>
              </p:cNvSpPr>
              <p:nvPr/>
            </p:nvSpPr>
            <p:spPr bwMode="auto">
              <a:xfrm>
                <a:off x="2440" y="2366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58" name="Oval 34"/>
              <p:cNvSpPr>
                <a:spLocks noChangeArrowheads="1"/>
              </p:cNvSpPr>
              <p:nvPr/>
            </p:nvSpPr>
            <p:spPr bwMode="auto">
              <a:xfrm>
                <a:off x="2726" y="2691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59" name="Oval 35"/>
              <p:cNvSpPr>
                <a:spLocks noChangeArrowheads="1"/>
              </p:cNvSpPr>
              <p:nvPr/>
            </p:nvSpPr>
            <p:spPr bwMode="auto">
              <a:xfrm>
                <a:off x="2955" y="2099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0" name="Oval 36"/>
              <p:cNvSpPr>
                <a:spLocks noChangeArrowheads="1"/>
              </p:cNvSpPr>
              <p:nvPr/>
            </p:nvSpPr>
            <p:spPr bwMode="auto">
              <a:xfrm>
                <a:off x="2192" y="2834"/>
                <a:ext cx="182" cy="181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1" name="Oval 37"/>
              <p:cNvSpPr>
                <a:spLocks noChangeArrowheads="1"/>
              </p:cNvSpPr>
              <p:nvPr/>
            </p:nvSpPr>
            <p:spPr bwMode="auto">
              <a:xfrm>
                <a:off x="3470" y="2433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2" name="Oval 38"/>
              <p:cNvSpPr>
                <a:spLocks noChangeArrowheads="1"/>
              </p:cNvSpPr>
              <p:nvPr/>
            </p:nvSpPr>
            <p:spPr bwMode="auto">
              <a:xfrm>
                <a:off x="3699" y="3244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3" name="Oval 39"/>
              <p:cNvSpPr>
                <a:spLocks noChangeArrowheads="1"/>
              </p:cNvSpPr>
              <p:nvPr/>
            </p:nvSpPr>
            <p:spPr bwMode="auto">
              <a:xfrm>
                <a:off x="2736" y="3625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664" name="Oval 40"/>
            <p:cNvSpPr>
              <a:spLocks noChangeArrowheads="1"/>
            </p:cNvSpPr>
            <p:nvPr/>
          </p:nvSpPr>
          <p:spPr bwMode="auto">
            <a:xfrm>
              <a:off x="3046" y="3125"/>
              <a:ext cx="188" cy="188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292475" y="3235325"/>
            <a:ext cx="3086100" cy="3000375"/>
            <a:chOff x="2074" y="2038"/>
            <a:chExt cx="1944" cy="1890"/>
          </a:xfrm>
        </p:grpSpPr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2614" y="2038"/>
              <a:ext cx="216" cy="41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 flipH="1">
              <a:off x="3146" y="2074"/>
              <a:ext cx="320" cy="50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1" name="Line 7"/>
            <p:cNvSpPr>
              <a:spLocks noChangeShapeType="1"/>
            </p:cNvSpPr>
            <p:nvPr/>
          </p:nvSpPr>
          <p:spPr bwMode="auto">
            <a:xfrm>
              <a:off x="2074" y="2524"/>
              <a:ext cx="472" cy="22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2" name="Line 8"/>
            <p:cNvSpPr>
              <a:spLocks noChangeShapeType="1"/>
            </p:cNvSpPr>
            <p:nvPr/>
          </p:nvSpPr>
          <p:spPr bwMode="auto">
            <a:xfrm flipH="1" flipV="1">
              <a:off x="2826" y="2446"/>
              <a:ext cx="324" cy="13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3" name="Line 9"/>
            <p:cNvSpPr>
              <a:spLocks noChangeShapeType="1"/>
            </p:cNvSpPr>
            <p:nvPr/>
          </p:nvSpPr>
          <p:spPr bwMode="auto">
            <a:xfrm flipH="1">
              <a:off x="2536" y="2438"/>
              <a:ext cx="294" cy="31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 flipV="1">
              <a:off x="2116" y="3224"/>
              <a:ext cx="520" cy="34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6" name="Line 12"/>
            <p:cNvSpPr>
              <a:spLocks noChangeShapeType="1"/>
            </p:cNvSpPr>
            <p:nvPr/>
          </p:nvSpPr>
          <p:spPr bwMode="auto">
            <a:xfrm>
              <a:off x="2538" y="2744"/>
              <a:ext cx="86" cy="49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>
              <a:off x="3374" y="3677"/>
              <a:ext cx="128" cy="251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 flipV="1">
              <a:off x="3524" y="2800"/>
              <a:ext cx="494" cy="141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 flipH="1" flipV="1">
              <a:off x="3243" y="2789"/>
              <a:ext cx="293" cy="14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auto">
            <a:xfrm>
              <a:off x="3144" y="2580"/>
              <a:ext cx="102" cy="21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6" name="Line 42"/>
            <p:cNvSpPr>
              <a:spLocks noChangeShapeType="1"/>
            </p:cNvSpPr>
            <p:nvPr/>
          </p:nvSpPr>
          <p:spPr bwMode="auto">
            <a:xfrm>
              <a:off x="2676" y="3231"/>
              <a:ext cx="699" cy="44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7" name="Line 43"/>
            <p:cNvSpPr>
              <a:spLocks noChangeShapeType="1"/>
            </p:cNvSpPr>
            <p:nvPr/>
          </p:nvSpPr>
          <p:spPr bwMode="auto">
            <a:xfrm flipH="1">
              <a:off x="3378" y="2925"/>
              <a:ext cx="159" cy="76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8" name="Line 44"/>
            <p:cNvSpPr>
              <a:spLocks noChangeShapeType="1"/>
            </p:cNvSpPr>
            <p:nvPr/>
          </p:nvSpPr>
          <p:spPr bwMode="auto">
            <a:xfrm flipH="1">
              <a:off x="2676" y="2790"/>
              <a:ext cx="564" cy="441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9" name="Line 45"/>
            <p:cNvSpPr>
              <a:spLocks noChangeShapeType="1"/>
            </p:cNvSpPr>
            <p:nvPr/>
          </p:nvSpPr>
          <p:spPr bwMode="auto">
            <a:xfrm>
              <a:off x="2619" y="3234"/>
              <a:ext cx="66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55" name="Oval 31"/>
          <p:cNvSpPr>
            <a:spLocks noChangeArrowheads="1"/>
          </p:cNvSpPr>
          <p:nvPr/>
        </p:nvSpPr>
        <p:spPr bwMode="auto">
          <a:xfrm>
            <a:off x="3101975" y="3121025"/>
            <a:ext cx="3314700" cy="3314700"/>
          </a:xfrm>
          <a:prstGeom prst="ellipse">
            <a:avLst/>
          </a:prstGeom>
          <a:noFill/>
          <a:ln w="635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16913" cy="1143000"/>
          </a:xfrm>
        </p:spPr>
        <p:txBody>
          <a:bodyPr/>
          <a:lstStyle/>
          <a:p>
            <a:r>
              <a:rPr lang="fi-FI"/>
              <a:t>Interleaved Sampling</a:t>
            </a: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Reduces the number of shadow map lookups per pixel</a:t>
            </a:r>
          </a:p>
          <a:p>
            <a:r>
              <a:rPr lang="fi-FI"/>
              <a:t>For each pixel, use a subset of all VPLs</a:t>
            </a:r>
          </a:p>
          <a:p>
            <a:r>
              <a:rPr lang="fi-FI"/>
              <a:t>Apply geometry-aware filtering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3048000" cy="22860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048000" cy="22860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63846" name="Line 6"/>
          <p:cNvSpPr>
            <a:spLocks noChangeShapeType="1"/>
          </p:cNvSpPr>
          <p:nvPr/>
        </p:nvSpPr>
        <p:spPr bwMode="auto">
          <a:xfrm flipV="1">
            <a:off x="4191000" y="4800600"/>
            <a:ext cx="8382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92" y="6336268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  <a:r>
              <a:rPr lang="en-US" dirty="0" err="1" smtClean="0"/>
              <a:t>Samuli</a:t>
            </a:r>
            <a:r>
              <a:rPr lang="en-US" dirty="0" smtClean="0"/>
              <a:t> </a:t>
            </a:r>
            <a:r>
              <a:rPr lang="en-US" dirty="0" err="1" smtClean="0"/>
              <a:t>Laine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/>
        </p:nvGraphicFramePr>
        <p:xfrm>
          <a:off x="457200" y="5029200"/>
          <a:ext cx="8229600" cy="1371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 (ms)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FPS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768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1600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8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16913" cy="1143000"/>
          </a:xfrm>
          <a:noFill/>
          <a:ln/>
        </p:spPr>
        <p:txBody>
          <a:bodyPr/>
          <a:lstStyle/>
          <a:p>
            <a:pPr algn="l"/>
            <a:r>
              <a:rPr lang="fi-FI"/>
              <a:t>Sibenik</a:t>
            </a:r>
            <a:endParaRPr lang="en-US"/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57200" y="1752600"/>
            <a:ext cx="2895600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 dirty="0" smtClean="0">
                <a:solidFill>
                  <a:srgbClr val="FFFFFF"/>
                </a:solidFill>
              </a:rPr>
              <a:t>Triangles: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 dirty="0" smtClean="0">
                <a:solidFill>
                  <a:srgbClr val="FFFFFF"/>
                </a:solidFill>
              </a:rPr>
              <a:t>tessellated 	109k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9218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5715000" cy="42862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5"/>
            <a:ext cx="8305800" cy="50117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7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hlinkClick r:id="rId2"/>
              </a:rPr>
              <a:t>http://www.mpi-inf.mpg.de/resources/ImperfectShadowMaps/ </a:t>
            </a:r>
            <a:endParaRPr lang="en-US" sz="2200" dirty="0" smtClean="0"/>
          </a:p>
          <a:p>
            <a:r>
              <a:rPr lang="en-US" b="1" dirty="0" smtClean="0"/>
              <a:t>Key idea: </a:t>
            </a:r>
            <a:r>
              <a:rPr lang="cs-CZ" dirty="0" err="1" smtClean="0"/>
              <a:t>Faster</a:t>
            </a:r>
            <a:r>
              <a:rPr lang="cs-CZ" dirty="0" smtClean="0"/>
              <a:t> </a:t>
            </a:r>
            <a:r>
              <a:rPr lang="cs-CZ" dirty="0" err="1" smtClean="0"/>
              <a:t>shadow</a:t>
            </a:r>
            <a:r>
              <a:rPr lang="cs-CZ" dirty="0" smtClean="0"/>
              <a:t> </a:t>
            </a:r>
            <a:r>
              <a:rPr lang="en-US" dirty="0" smtClean="0"/>
              <a:t>map rendering using a point-based geometry representation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Shadow Map</a:t>
            </a:r>
            <a:r>
              <a:rPr lang="cs-CZ" dirty="0" smtClean="0"/>
              <a:t>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9717"/>
            <a:ext cx="7391400" cy="3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9"/>
          <p:cNvGrpSpPr/>
          <p:nvPr/>
        </p:nvGrpSpPr>
        <p:grpSpPr>
          <a:xfrm>
            <a:off x="4646740" y="1700896"/>
            <a:ext cx="3795427" cy="4206522"/>
            <a:chOff x="4646740" y="1751136"/>
            <a:chExt cx="3795427" cy="42065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6740" y="2162231"/>
              <a:ext cx="3795427" cy="379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ihandform 15"/>
            <p:cNvSpPr/>
            <p:nvPr/>
          </p:nvSpPr>
          <p:spPr>
            <a:xfrm rot="8310561">
              <a:off x="7644633" y="3539784"/>
              <a:ext cx="643700" cy="331548"/>
            </a:xfrm>
            <a:custGeom>
              <a:avLst/>
              <a:gdLst>
                <a:gd name="connsiteX0" fmla="*/ 0 w 391886"/>
                <a:gd name="connsiteY0" fmla="*/ 0 h 411982"/>
                <a:gd name="connsiteX1" fmla="*/ 110532 w 391886"/>
                <a:gd name="connsiteY1" fmla="*/ 411982 h 411982"/>
                <a:gd name="connsiteX2" fmla="*/ 391886 w 391886"/>
                <a:gd name="connsiteY2" fmla="*/ 301450 h 411982"/>
                <a:gd name="connsiteX3" fmla="*/ 0 w 391886"/>
                <a:gd name="connsiteY3" fmla="*/ 0 h 411982"/>
                <a:gd name="connsiteX0" fmla="*/ 130628 w 522514"/>
                <a:gd name="connsiteY0" fmla="*/ 0 h 411982"/>
                <a:gd name="connsiteX1" fmla="*/ 0 w 522514"/>
                <a:gd name="connsiteY1" fmla="*/ 411982 h 411982"/>
                <a:gd name="connsiteX2" fmla="*/ 522514 w 522514"/>
                <a:gd name="connsiteY2" fmla="*/ 301450 h 411982"/>
                <a:gd name="connsiteX3" fmla="*/ 130628 w 522514"/>
                <a:gd name="connsiteY3" fmla="*/ 0 h 411982"/>
                <a:gd name="connsiteX0" fmla="*/ 202034 w 522514"/>
                <a:gd name="connsiteY0" fmla="*/ 0 h 269130"/>
                <a:gd name="connsiteX1" fmla="*/ 0 w 522514"/>
                <a:gd name="connsiteY1" fmla="*/ 269130 h 269130"/>
                <a:gd name="connsiteX2" fmla="*/ 522514 w 522514"/>
                <a:gd name="connsiteY2" fmla="*/ 158598 h 269130"/>
                <a:gd name="connsiteX3" fmla="*/ 202034 w 522514"/>
                <a:gd name="connsiteY3" fmla="*/ 0 h 26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514" h="269130">
                  <a:moveTo>
                    <a:pt x="202034" y="0"/>
                  </a:moveTo>
                  <a:lnTo>
                    <a:pt x="0" y="269130"/>
                  </a:lnTo>
                  <a:lnTo>
                    <a:pt x="522514" y="158598"/>
                  </a:lnTo>
                  <a:lnTo>
                    <a:pt x="2020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58282" y="2435100"/>
              <a:ext cx="962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err="1" smtClean="0"/>
                <a:t>Direct</a:t>
              </a:r>
              <a:endParaRPr lang="de-DE" sz="2400" dirty="0" smtClean="0"/>
            </a:p>
            <a:p>
              <a:pPr algn="r"/>
              <a:r>
                <a:rPr lang="de-DE" sz="2400" dirty="0" err="1" smtClean="0"/>
                <a:t>light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526639" y="1751136"/>
              <a:ext cx="2035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Frame </a:t>
              </a:r>
              <a:r>
                <a:rPr lang="en-US" sz="2000" i="1" dirty="0" smtClean="0"/>
                <a:t>t</a:t>
              </a:r>
              <a:r>
                <a:rPr lang="en-US" sz="2000" dirty="0" smtClean="0"/>
                <a:t>+1</a:t>
              </a:r>
              <a:endParaRPr lang="en-US" sz="2000" b="1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15" y="2106475"/>
            <a:ext cx="3806457" cy="380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Motivation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 rot="15716337">
            <a:off x="1702545" y="4101788"/>
            <a:ext cx="950022" cy="1046816"/>
          </a:xfrm>
          <a:custGeom>
            <a:avLst/>
            <a:gdLst>
              <a:gd name="connsiteX0" fmla="*/ 1017431 w 1017431"/>
              <a:gd name="connsiteY0" fmla="*/ 0 h 1287887"/>
              <a:gd name="connsiteX1" fmla="*/ 0 w 1017431"/>
              <a:gd name="connsiteY1" fmla="*/ 888642 h 1287887"/>
              <a:gd name="connsiteX2" fmla="*/ 115910 w 1017431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888642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588136 w 1167685"/>
              <a:gd name="connsiteY1" fmla="*/ 0 h 1287887"/>
              <a:gd name="connsiteX2" fmla="*/ 150254 w 1167685"/>
              <a:gd name="connsiteY2" fmla="*/ 347729 h 1287887"/>
              <a:gd name="connsiteX3" fmla="*/ 266164 w 1167685"/>
              <a:gd name="connsiteY3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25758 h 1313645"/>
              <a:gd name="connsiteX1" fmla="*/ 150254 w 1167685"/>
              <a:gd name="connsiteY1" fmla="*/ 373487 h 1313645"/>
              <a:gd name="connsiteX2" fmla="*/ 266164 w 1167685"/>
              <a:gd name="connsiteY2" fmla="*/ 1313645 h 1313645"/>
              <a:gd name="connsiteX0" fmla="*/ 150254 w 266164"/>
              <a:gd name="connsiteY0" fmla="*/ 0 h 940158"/>
              <a:gd name="connsiteX1" fmla="*/ 266164 w 266164"/>
              <a:gd name="connsiteY1" fmla="*/ 940158 h 940158"/>
              <a:gd name="connsiteX0" fmla="*/ 523741 w 639651"/>
              <a:gd name="connsiteY0" fmla="*/ 0 h 940158"/>
              <a:gd name="connsiteX1" fmla="*/ 639651 w 639651"/>
              <a:gd name="connsiteY1" fmla="*/ 940158 h 940158"/>
              <a:gd name="connsiteX0" fmla="*/ 0 w 957330"/>
              <a:gd name="connsiteY0" fmla="*/ 0 h 940158"/>
              <a:gd name="connsiteX1" fmla="*/ 115910 w 957330"/>
              <a:gd name="connsiteY1" fmla="*/ 940158 h 940158"/>
              <a:gd name="connsiteX0" fmla="*/ 1043189 w 2000519"/>
              <a:gd name="connsiteY0" fmla="*/ 0 h 940158"/>
              <a:gd name="connsiteX1" fmla="*/ 38637 w 2000519"/>
              <a:gd name="connsiteY1" fmla="*/ 940158 h 940158"/>
              <a:gd name="connsiteX0" fmla="*/ 1043189 w 1043189"/>
              <a:gd name="connsiteY0" fmla="*/ 287628 h 1227786"/>
              <a:gd name="connsiteX1" fmla="*/ 38637 w 1043189"/>
              <a:gd name="connsiteY1" fmla="*/ 1227786 h 1227786"/>
              <a:gd name="connsiteX0" fmla="*/ 631065 w 631065"/>
              <a:gd name="connsiteY0" fmla="*/ 673994 h 673994"/>
              <a:gd name="connsiteX1" fmla="*/ 38637 w 631065"/>
              <a:gd name="connsiteY1" fmla="*/ 133082 h 673994"/>
              <a:gd name="connsiteX0" fmla="*/ 988659 w 988659"/>
              <a:gd name="connsiteY0" fmla="*/ 1179898 h 1179898"/>
              <a:gd name="connsiteX1" fmla="*/ 38637 w 988659"/>
              <a:gd name="connsiteY1" fmla="*/ 133082 h 1179898"/>
              <a:gd name="connsiteX0" fmla="*/ 950022 w 950022"/>
              <a:gd name="connsiteY0" fmla="*/ 1046816 h 1046816"/>
              <a:gd name="connsiteX1" fmla="*/ 0 w 950022"/>
              <a:gd name="connsiteY1" fmla="*/ 0 h 1046816"/>
              <a:gd name="connsiteX0" fmla="*/ 950022 w 950022"/>
              <a:gd name="connsiteY0" fmla="*/ 1046816 h 1046816"/>
              <a:gd name="connsiteX1" fmla="*/ 0 w 950022"/>
              <a:gd name="connsiteY1" fmla="*/ 0 h 104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0022" h="1046816">
                <a:moveTo>
                  <a:pt x="950022" y="1046816"/>
                </a:moveTo>
                <a:cubicBezTo>
                  <a:pt x="302088" y="904984"/>
                  <a:pt x="84339" y="651772"/>
                  <a:pt x="0" y="0"/>
                </a:cubicBez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 rot="15716337">
            <a:off x="2977265" y="4065520"/>
            <a:ext cx="631065" cy="673994"/>
          </a:xfrm>
          <a:custGeom>
            <a:avLst/>
            <a:gdLst>
              <a:gd name="connsiteX0" fmla="*/ 1017431 w 1017431"/>
              <a:gd name="connsiteY0" fmla="*/ 0 h 1287887"/>
              <a:gd name="connsiteX1" fmla="*/ 0 w 1017431"/>
              <a:gd name="connsiteY1" fmla="*/ 888642 h 1287887"/>
              <a:gd name="connsiteX2" fmla="*/ 115910 w 1017431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888642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588136 w 1167685"/>
              <a:gd name="connsiteY1" fmla="*/ 0 h 1287887"/>
              <a:gd name="connsiteX2" fmla="*/ 150254 w 1167685"/>
              <a:gd name="connsiteY2" fmla="*/ 347729 h 1287887"/>
              <a:gd name="connsiteX3" fmla="*/ 266164 w 1167685"/>
              <a:gd name="connsiteY3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0 h 1287887"/>
              <a:gd name="connsiteX1" fmla="*/ 150254 w 1167685"/>
              <a:gd name="connsiteY1" fmla="*/ 347729 h 1287887"/>
              <a:gd name="connsiteX2" fmla="*/ 266164 w 1167685"/>
              <a:gd name="connsiteY2" fmla="*/ 1287887 h 1287887"/>
              <a:gd name="connsiteX0" fmla="*/ 1167685 w 1167685"/>
              <a:gd name="connsiteY0" fmla="*/ 25758 h 1313645"/>
              <a:gd name="connsiteX1" fmla="*/ 150254 w 1167685"/>
              <a:gd name="connsiteY1" fmla="*/ 373487 h 1313645"/>
              <a:gd name="connsiteX2" fmla="*/ 266164 w 1167685"/>
              <a:gd name="connsiteY2" fmla="*/ 1313645 h 1313645"/>
              <a:gd name="connsiteX0" fmla="*/ 150254 w 266164"/>
              <a:gd name="connsiteY0" fmla="*/ 0 h 940158"/>
              <a:gd name="connsiteX1" fmla="*/ 266164 w 266164"/>
              <a:gd name="connsiteY1" fmla="*/ 940158 h 940158"/>
              <a:gd name="connsiteX0" fmla="*/ 523741 w 639651"/>
              <a:gd name="connsiteY0" fmla="*/ 0 h 940158"/>
              <a:gd name="connsiteX1" fmla="*/ 639651 w 639651"/>
              <a:gd name="connsiteY1" fmla="*/ 940158 h 940158"/>
              <a:gd name="connsiteX0" fmla="*/ 0 w 957330"/>
              <a:gd name="connsiteY0" fmla="*/ 0 h 940158"/>
              <a:gd name="connsiteX1" fmla="*/ 115910 w 957330"/>
              <a:gd name="connsiteY1" fmla="*/ 940158 h 940158"/>
              <a:gd name="connsiteX0" fmla="*/ 1043189 w 2000519"/>
              <a:gd name="connsiteY0" fmla="*/ 0 h 940158"/>
              <a:gd name="connsiteX1" fmla="*/ 38637 w 2000519"/>
              <a:gd name="connsiteY1" fmla="*/ 940158 h 940158"/>
              <a:gd name="connsiteX0" fmla="*/ 1043189 w 1043189"/>
              <a:gd name="connsiteY0" fmla="*/ 287628 h 1227786"/>
              <a:gd name="connsiteX1" fmla="*/ 38637 w 1043189"/>
              <a:gd name="connsiteY1" fmla="*/ 1227786 h 1227786"/>
              <a:gd name="connsiteX0" fmla="*/ 631065 w 631065"/>
              <a:gd name="connsiteY0" fmla="*/ 673994 h 673994"/>
              <a:gd name="connsiteX1" fmla="*/ 38637 w 631065"/>
              <a:gd name="connsiteY1" fmla="*/ 133082 h 6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65" h="673994">
                <a:moveTo>
                  <a:pt x="631065" y="673994"/>
                </a:moveTo>
                <a:cubicBezTo>
                  <a:pt x="55809" y="386366"/>
                  <a:pt x="0" y="0"/>
                  <a:pt x="38637" y="133082"/>
                </a:cubicBez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rot="10800000">
            <a:off x="2414518" y="2403120"/>
            <a:ext cx="1484243" cy="1133902"/>
          </a:xfrm>
          <a:prstGeom prst="straightConnector1">
            <a:avLst/>
          </a:prstGeom>
          <a:ln w="76200" cap="sq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5400000">
            <a:off x="1594538" y="3004436"/>
            <a:ext cx="1113183" cy="9941"/>
          </a:xfrm>
          <a:prstGeom prst="straightConnector1">
            <a:avLst/>
          </a:prstGeom>
          <a:ln w="76200" cap="sq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5400000">
            <a:off x="1301175" y="4784382"/>
            <a:ext cx="1634307" cy="23847"/>
          </a:xfrm>
          <a:prstGeom prst="straightConnector1">
            <a:avLst/>
          </a:prstGeom>
          <a:ln w="76200" cap="sq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00000">
            <a:off x="6284772" y="2403120"/>
            <a:ext cx="1482604" cy="1093708"/>
          </a:xfrm>
          <a:prstGeom prst="straightConnector1">
            <a:avLst/>
          </a:prstGeom>
          <a:ln w="76200" cap="sq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 rot="8055026">
            <a:off x="3802441" y="3503999"/>
            <a:ext cx="587572" cy="302638"/>
          </a:xfrm>
          <a:custGeom>
            <a:avLst/>
            <a:gdLst>
              <a:gd name="connsiteX0" fmla="*/ 0 w 391886"/>
              <a:gd name="connsiteY0" fmla="*/ 0 h 411982"/>
              <a:gd name="connsiteX1" fmla="*/ 110532 w 391886"/>
              <a:gd name="connsiteY1" fmla="*/ 411982 h 411982"/>
              <a:gd name="connsiteX2" fmla="*/ 391886 w 391886"/>
              <a:gd name="connsiteY2" fmla="*/ 301450 h 411982"/>
              <a:gd name="connsiteX3" fmla="*/ 0 w 391886"/>
              <a:gd name="connsiteY3" fmla="*/ 0 h 411982"/>
              <a:gd name="connsiteX0" fmla="*/ 130628 w 522514"/>
              <a:gd name="connsiteY0" fmla="*/ 0 h 411982"/>
              <a:gd name="connsiteX1" fmla="*/ 0 w 522514"/>
              <a:gd name="connsiteY1" fmla="*/ 411982 h 411982"/>
              <a:gd name="connsiteX2" fmla="*/ 522514 w 522514"/>
              <a:gd name="connsiteY2" fmla="*/ 301450 h 411982"/>
              <a:gd name="connsiteX3" fmla="*/ 130628 w 522514"/>
              <a:gd name="connsiteY3" fmla="*/ 0 h 411982"/>
              <a:gd name="connsiteX0" fmla="*/ 202034 w 522514"/>
              <a:gd name="connsiteY0" fmla="*/ 0 h 269130"/>
              <a:gd name="connsiteX1" fmla="*/ 0 w 522514"/>
              <a:gd name="connsiteY1" fmla="*/ 269130 h 269130"/>
              <a:gd name="connsiteX2" fmla="*/ 522514 w 522514"/>
              <a:gd name="connsiteY2" fmla="*/ 158598 h 269130"/>
              <a:gd name="connsiteX3" fmla="*/ 202034 w 522514"/>
              <a:gd name="connsiteY3" fmla="*/ 0 h 2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269130">
                <a:moveTo>
                  <a:pt x="202034" y="0"/>
                </a:moveTo>
                <a:lnTo>
                  <a:pt x="0" y="269130"/>
                </a:lnTo>
                <a:lnTo>
                  <a:pt x="522514" y="158598"/>
                </a:lnTo>
                <a:lnTo>
                  <a:pt x="20203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488025" y="2384860"/>
            <a:ext cx="962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err="1" smtClean="0"/>
              <a:t>Direct</a:t>
            </a:r>
            <a:endParaRPr lang="de-DE" sz="2400" dirty="0" smtClean="0"/>
          </a:p>
          <a:p>
            <a:pPr algn="r"/>
            <a:r>
              <a:rPr lang="de-DE" sz="2400" dirty="0" err="1" smtClean="0"/>
              <a:t>light</a:t>
            </a:r>
            <a:endParaRPr lang="de-DE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1608429" y="1700896"/>
            <a:ext cx="203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Frame </a:t>
            </a:r>
            <a:r>
              <a:rPr lang="en-US" sz="2000" i="1" dirty="0" smtClean="0"/>
              <a:t>t</a:t>
            </a:r>
            <a:endParaRPr lang="en-US" sz="2000" b="1" i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33647" y="5918402"/>
            <a:ext cx="3732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Indirect shadow</a:t>
            </a:r>
            <a:endParaRPr lang="en-US" sz="2000" b="1" i="1" dirty="0"/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87133"/>
          </a:xfrm>
        </p:spPr>
        <p:txBody>
          <a:bodyPr/>
          <a:lstStyle/>
          <a:p>
            <a:r>
              <a:rPr lang="en-US" noProof="0" dirty="0" smtClean="0"/>
              <a:t>Challenging: Dynamic indirect visibility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667693" y="5918402"/>
            <a:ext cx="375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</a:t>
            </a:r>
            <a:r>
              <a:rPr lang="en-US" sz="2000" dirty="0" smtClean="0"/>
              <a:t> indirect shadow</a:t>
            </a:r>
            <a:endParaRPr lang="en-US" sz="2000" b="1" i="1" dirty="0"/>
          </a:p>
        </p:txBody>
      </p:sp>
      <p:sp>
        <p:nvSpPr>
          <p:cNvPr id="33" name="Freihandform 32"/>
          <p:cNvSpPr/>
          <p:nvPr/>
        </p:nvSpPr>
        <p:spPr>
          <a:xfrm>
            <a:off x="5974351" y="5520316"/>
            <a:ext cx="366394" cy="130969"/>
          </a:xfrm>
          <a:custGeom>
            <a:avLst/>
            <a:gdLst>
              <a:gd name="connsiteX0" fmla="*/ 106325 w 393404"/>
              <a:gd name="connsiteY0" fmla="*/ 10633 h 148856"/>
              <a:gd name="connsiteX1" fmla="*/ 0 w 393404"/>
              <a:gd name="connsiteY1" fmla="*/ 148856 h 148856"/>
              <a:gd name="connsiteX2" fmla="*/ 393404 w 393404"/>
              <a:gd name="connsiteY2" fmla="*/ 138223 h 148856"/>
              <a:gd name="connsiteX3" fmla="*/ 329609 w 393404"/>
              <a:gd name="connsiteY3" fmla="*/ 0 h 148856"/>
              <a:gd name="connsiteX4" fmla="*/ 106325 w 393404"/>
              <a:gd name="connsiteY4" fmla="*/ 10633 h 148856"/>
              <a:gd name="connsiteX0" fmla="*/ 106325 w 393404"/>
              <a:gd name="connsiteY0" fmla="*/ 10633 h 148856"/>
              <a:gd name="connsiteX1" fmla="*/ 0 w 393404"/>
              <a:gd name="connsiteY1" fmla="*/ 148856 h 148856"/>
              <a:gd name="connsiteX2" fmla="*/ 393404 w 393404"/>
              <a:gd name="connsiteY2" fmla="*/ 138223 h 148856"/>
              <a:gd name="connsiteX3" fmla="*/ 329609 w 393404"/>
              <a:gd name="connsiteY3" fmla="*/ 0 h 148856"/>
              <a:gd name="connsiteX4" fmla="*/ 106325 w 393404"/>
              <a:gd name="connsiteY4" fmla="*/ 10633 h 148856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452936"/>
              <a:gd name="connsiteY0" fmla="*/ 11076 h 149299"/>
              <a:gd name="connsiteX1" fmla="*/ 0 w 452936"/>
              <a:gd name="connsiteY1" fmla="*/ 149299 h 149299"/>
              <a:gd name="connsiteX2" fmla="*/ 452936 w 452936"/>
              <a:gd name="connsiteY2" fmla="*/ 138666 h 149299"/>
              <a:gd name="connsiteX3" fmla="*/ 329609 w 452936"/>
              <a:gd name="connsiteY3" fmla="*/ 443 h 149299"/>
              <a:gd name="connsiteX4" fmla="*/ 327505 w 452936"/>
              <a:gd name="connsiteY4" fmla="*/ 0 h 149299"/>
              <a:gd name="connsiteX5" fmla="*/ 106325 w 452936"/>
              <a:gd name="connsiteY5" fmla="*/ 11076 h 149299"/>
              <a:gd name="connsiteX0" fmla="*/ 106325 w 698192"/>
              <a:gd name="connsiteY0" fmla="*/ 11076 h 293431"/>
              <a:gd name="connsiteX1" fmla="*/ 0 w 698192"/>
              <a:gd name="connsiteY1" fmla="*/ 149299 h 293431"/>
              <a:gd name="connsiteX2" fmla="*/ 698192 w 698192"/>
              <a:gd name="connsiteY2" fmla="*/ 293431 h 293431"/>
              <a:gd name="connsiteX3" fmla="*/ 329609 w 698192"/>
              <a:gd name="connsiteY3" fmla="*/ 443 h 293431"/>
              <a:gd name="connsiteX4" fmla="*/ 327505 w 698192"/>
              <a:gd name="connsiteY4" fmla="*/ 0 h 293431"/>
              <a:gd name="connsiteX5" fmla="*/ 106325 w 698192"/>
              <a:gd name="connsiteY5" fmla="*/ 11076 h 293431"/>
              <a:gd name="connsiteX0" fmla="*/ 287300 w 879167"/>
              <a:gd name="connsiteY0" fmla="*/ 11076 h 293431"/>
              <a:gd name="connsiteX1" fmla="*/ 0 w 879167"/>
              <a:gd name="connsiteY1" fmla="*/ 277887 h 293431"/>
              <a:gd name="connsiteX2" fmla="*/ 879167 w 879167"/>
              <a:gd name="connsiteY2" fmla="*/ 293431 h 293431"/>
              <a:gd name="connsiteX3" fmla="*/ 510584 w 879167"/>
              <a:gd name="connsiteY3" fmla="*/ 443 h 293431"/>
              <a:gd name="connsiteX4" fmla="*/ 508480 w 879167"/>
              <a:gd name="connsiteY4" fmla="*/ 0 h 293431"/>
              <a:gd name="connsiteX5" fmla="*/ 287300 w 879167"/>
              <a:gd name="connsiteY5" fmla="*/ 11076 h 293431"/>
              <a:gd name="connsiteX0" fmla="*/ 287300 w 879167"/>
              <a:gd name="connsiteY0" fmla="*/ 10633 h 292988"/>
              <a:gd name="connsiteX1" fmla="*/ 0 w 879167"/>
              <a:gd name="connsiteY1" fmla="*/ 277444 h 292988"/>
              <a:gd name="connsiteX2" fmla="*/ 879167 w 879167"/>
              <a:gd name="connsiteY2" fmla="*/ 292988 h 292988"/>
              <a:gd name="connsiteX3" fmla="*/ 510584 w 879167"/>
              <a:gd name="connsiteY3" fmla="*/ 0 h 292988"/>
              <a:gd name="connsiteX4" fmla="*/ 287300 w 879167"/>
              <a:gd name="connsiteY4" fmla="*/ 10633 h 292988"/>
              <a:gd name="connsiteX0" fmla="*/ 287300 w 879167"/>
              <a:gd name="connsiteY0" fmla="*/ 10633 h 292988"/>
              <a:gd name="connsiteX1" fmla="*/ 0 w 879167"/>
              <a:gd name="connsiteY1" fmla="*/ 277444 h 292988"/>
              <a:gd name="connsiteX2" fmla="*/ 879167 w 879167"/>
              <a:gd name="connsiteY2" fmla="*/ 292988 h 292988"/>
              <a:gd name="connsiteX3" fmla="*/ 672509 w 879167"/>
              <a:gd name="connsiteY3" fmla="*/ 0 h 292988"/>
              <a:gd name="connsiteX4" fmla="*/ 287300 w 879167"/>
              <a:gd name="connsiteY4" fmla="*/ 10633 h 292988"/>
              <a:gd name="connsiteX0" fmla="*/ 103944 w 879167"/>
              <a:gd name="connsiteY0" fmla="*/ 0 h 506192"/>
              <a:gd name="connsiteX1" fmla="*/ 0 w 879167"/>
              <a:gd name="connsiteY1" fmla="*/ 490648 h 506192"/>
              <a:gd name="connsiteX2" fmla="*/ 879167 w 879167"/>
              <a:gd name="connsiteY2" fmla="*/ 506192 h 506192"/>
              <a:gd name="connsiteX3" fmla="*/ 672509 w 879167"/>
              <a:gd name="connsiteY3" fmla="*/ 213204 h 506192"/>
              <a:gd name="connsiteX4" fmla="*/ 103944 w 879167"/>
              <a:gd name="connsiteY4" fmla="*/ 0 h 506192"/>
              <a:gd name="connsiteX0" fmla="*/ 227769 w 879167"/>
              <a:gd name="connsiteY0" fmla="*/ 0 h 296642"/>
              <a:gd name="connsiteX1" fmla="*/ 0 w 879167"/>
              <a:gd name="connsiteY1" fmla="*/ 281098 h 296642"/>
              <a:gd name="connsiteX2" fmla="*/ 879167 w 879167"/>
              <a:gd name="connsiteY2" fmla="*/ 296642 h 296642"/>
              <a:gd name="connsiteX3" fmla="*/ 672509 w 879167"/>
              <a:gd name="connsiteY3" fmla="*/ 3654 h 296642"/>
              <a:gd name="connsiteX4" fmla="*/ 227769 w 879167"/>
              <a:gd name="connsiteY4" fmla="*/ 0 h 29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167" h="296642">
                <a:moveTo>
                  <a:pt x="227769" y="0"/>
                </a:moveTo>
                <a:lnTo>
                  <a:pt x="0" y="281098"/>
                </a:lnTo>
                <a:lnTo>
                  <a:pt x="879167" y="296642"/>
                </a:lnTo>
                <a:lnTo>
                  <a:pt x="672509" y="3654"/>
                </a:lnTo>
                <a:lnTo>
                  <a:pt x="227769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 rot="5400000">
            <a:off x="4598818" y="4003319"/>
            <a:ext cx="3180522" cy="39758"/>
          </a:xfrm>
          <a:prstGeom prst="straightConnector1">
            <a:avLst/>
          </a:prstGeom>
          <a:ln w="76200" cap="sq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ihandform 33"/>
          <p:cNvSpPr/>
          <p:nvPr/>
        </p:nvSpPr>
        <p:spPr>
          <a:xfrm>
            <a:off x="1916490" y="5532038"/>
            <a:ext cx="366394" cy="130969"/>
          </a:xfrm>
          <a:custGeom>
            <a:avLst/>
            <a:gdLst>
              <a:gd name="connsiteX0" fmla="*/ 106325 w 393404"/>
              <a:gd name="connsiteY0" fmla="*/ 10633 h 148856"/>
              <a:gd name="connsiteX1" fmla="*/ 0 w 393404"/>
              <a:gd name="connsiteY1" fmla="*/ 148856 h 148856"/>
              <a:gd name="connsiteX2" fmla="*/ 393404 w 393404"/>
              <a:gd name="connsiteY2" fmla="*/ 138223 h 148856"/>
              <a:gd name="connsiteX3" fmla="*/ 329609 w 393404"/>
              <a:gd name="connsiteY3" fmla="*/ 0 h 148856"/>
              <a:gd name="connsiteX4" fmla="*/ 106325 w 393404"/>
              <a:gd name="connsiteY4" fmla="*/ 10633 h 148856"/>
              <a:gd name="connsiteX0" fmla="*/ 106325 w 393404"/>
              <a:gd name="connsiteY0" fmla="*/ 10633 h 148856"/>
              <a:gd name="connsiteX1" fmla="*/ 0 w 393404"/>
              <a:gd name="connsiteY1" fmla="*/ 148856 h 148856"/>
              <a:gd name="connsiteX2" fmla="*/ 393404 w 393404"/>
              <a:gd name="connsiteY2" fmla="*/ 138223 h 148856"/>
              <a:gd name="connsiteX3" fmla="*/ 329609 w 393404"/>
              <a:gd name="connsiteY3" fmla="*/ 0 h 148856"/>
              <a:gd name="connsiteX4" fmla="*/ 106325 w 393404"/>
              <a:gd name="connsiteY4" fmla="*/ 10633 h 148856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393404"/>
              <a:gd name="connsiteY0" fmla="*/ 11076 h 149299"/>
              <a:gd name="connsiteX1" fmla="*/ 0 w 393404"/>
              <a:gd name="connsiteY1" fmla="*/ 149299 h 149299"/>
              <a:gd name="connsiteX2" fmla="*/ 393404 w 393404"/>
              <a:gd name="connsiteY2" fmla="*/ 138666 h 149299"/>
              <a:gd name="connsiteX3" fmla="*/ 329609 w 393404"/>
              <a:gd name="connsiteY3" fmla="*/ 443 h 149299"/>
              <a:gd name="connsiteX4" fmla="*/ 327505 w 393404"/>
              <a:gd name="connsiteY4" fmla="*/ 0 h 149299"/>
              <a:gd name="connsiteX5" fmla="*/ 106325 w 393404"/>
              <a:gd name="connsiteY5" fmla="*/ 11076 h 149299"/>
              <a:gd name="connsiteX0" fmla="*/ 106325 w 452936"/>
              <a:gd name="connsiteY0" fmla="*/ 11076 h 149299"/>
              <a:gd name="connsiteX1" fmla="*/ 0 w 452936"/>
              <a:gd name="connsiteY1" fmla="*/ 149299 h 149299"/>
              <a:gd name="connsiteX2" fmla="*/ 452936 w 452936"/>
              <a:gd name="connsiteY2" fmla="*/ 138666 h 149299"/>
              <a:gd name="connsiteX3" fmla="*/ 329609 w 452936"/>
              <a:gd name="connsiteY3" fmla="*/ 443 h 149299"/>
              <a:gd name="connsiteX4" fmla="*/ 327505 w 452936"/>
              <a:gd name="connsiteY4" fmla="*/ 0 h 149299"/>
              <a:gd name="connsiteX5" fmla="*/ 106325 w 452936"/>
              <a:gd name="connsiteY5" fmla="*/ 11076 h 149299"/>
              <a:gd name="connsiteX0" fmla="*/ 106325 w 698192"/>
              <a:gd name="connsiteY0" fmla="*/ 11076 h 293431"/>
              <a:gd name="connsiteX1" fmla="*/ 0 w 698192"/>
              <a:gd name="connsiteY1" fmla="*/ 149299 h 293431"/>
              <a:gd name="connsiteX2" fmla="*/ 698192 w 698192"/>
              <a:gd name="connsiteY2" fmla="*/ 293431 h 293431"/>
              <a:gd name="connsiteX3" fmla="*/ 329609 w 698192"/>
              <a:gd name="connsiteY3" fmla="*/ 443 h 293431"/>
              <a:gd name="connsiteX4" fmla="*/ 327505 w 698192"/>
              <a:gd name="connsiteY4" fmla="*/ 0 h 293431"/>
              <a:gd name="connsiteX5" fmla="*/ 106325 w 698192"/>
              <a:gd name="connsiteY5" fmla="*/ 11076 h 293431"/>
              <a:gd name="connsiteX0" fmla="*/ 287300 w 879167"/>
              <a:gd name="connsiteY0" fmla="*/ 11076 h 293431"/>
              <a:gd name="connsiteX1" fmla="*/ 0 w 879167"/>
              <a:gd name="connsiteY1" fmla="*/ 277887 h 293431"/>
              <a:gd name="connsiteX2" fmla="*/ 879167 w 879167"/>
              <a:gd name="connsiteY2" fmla="*/ 293431 h 293431"/>
              <a:gd name="connsiteX3" fmla="*/ 510584 w 879167"/>
              <a:gd name="connsiteY3" fmla="*/ 443 h 293431"/>
              <a:gd name="connsiteX4" fmla="*/ 508480 w 879167"/>
              <a:gd name="connsiteY4" fmla="*/ 0 h 293431"/>
              <a:gd name="connsiteX5" fmla="*/ 287300 w 879167"/>
              <a:gd name="connsiteY5" fmla="*/ 11076 h 293431"/>
              <a:gd name="connsiteX0" fmla="*/ 287300 w 879167"/>
              <a:gd name="connsiteY0" fmla="*/ 10633 h 292988"/>
              <a:gd name="connsiteX1" fmla="*/ 0 w 879167"/>
              <a:gd name="connsiteY1" fmla="*/ 277444 h 292988"/>
              <a:gd name="connsiteX2" fmla="*/ 879167 w 879167"/>
              <a:gd name="connsiteY2" fmla="*/ 292988 h 292988"/>
              <a:gd name="connsiteX3" fmla="*/ 510584 w 879167"/>
              <a:gd name="connsiteY3" fmla="*/ 0 h 292988"/>
              <a:gd name="connsiteX4" fmla="*/ 287300 w 879167"/>
              <a:gd name="connsiteY4" fmla="*/ 10633 h 292988"/>
              <a:gd name="connsiteX0" fmla="*/ 287300 w 879167"/>
              <a:gd name="connsiteY0" fmla="*/ 10633 h 292988"/>
              <a:gd name="connsiteX1" fmla="*/ 0 w 879167"/>
              <a:gd name="connsiteY1" fmla="*/ 277444 h 292988"/>
              <a:gd name="connsiteX2" fmla="*/ 879167 w 879167"/>
              <a:gd name="connsiteY2" fmla="*/ 292988 h 292988"/>
              <a:gd name="connsiteX3" fmla="*/ 672509 w 879167"/>
              <a:gd name="connsiteY3" fmla="*/ 0 h 292988"/>
              <a:gd name="connsiteX4" fmla="*/ 287300 w 879167"/>
              <a:gd name="connsiteY4" fmla="*/ 10633 h 292988"/>
              <a:gd name="connsiteX0" fmla="*/ 103944 w 879167"/>
              <a:gd name="connsiteY0" fmla="*/ 0 h 506192"/>
              <a:gd name="connsiteX1" fmla="*/ 0 w 879167"/>
              <a:gd name="connsiteY1" fmla="*/ 490648 h 506192"/>
              <a:gd name="connsiteX2" fmla="*/ 879167 w 879167"/>
              <a:gd name="connsiteY2" fmla="*/ 506192 h 506192"/>
              <a:gd name="connsiteX3" fmla="*/ 672509 w 879167"/>
              <a:gd name="connsiteY3" fmla="*/ 213204 h 506192"/>
              <a:gd name="connsiteX4" fmla="*/ 103944 w 879167"/>
              <a:gd name="connsiteY4" fmla="*/ 0 h 506192"/>
              <a:gd name="connsiteX0" fmla="*/ 227769 w 879167"/>
              <a:gd name="connsiteY0" fmla="*/ 0 h 296642"/>
              <a:gd name="connsiteX1" fmla="*/ 0 w 879167"/>
              <a:gd name="connsiteY1" fmla="*/ 281098 h 296642"/>
              <a:gd name="connsiteX2" fmla="*/ 879167 w 879167"/>
              <a:gd name="connsiteY2" fmla="*/ 296642 h 296642"/>
              <a:gd name="connsiteX3" fmla="*/ 672509 w 879167"/>
              <a:gd name="connsiteY3" fmla="*/ 3654 h 296642"/>
              <a:gd name="connsiteX4" fmla="*/ 227769 w 879167"/>
              <a:gd name="connsiteY4" fmla="*/ 0 h 29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167" h="296642">
                <a:moveTo>
                  <a:pt x="227769" y="0"/>
                </a:moveTo>
                <a:lnTo>
                  <a:pt x="0" y="281098"/>
                </a:lnTo>
                <a:lnTo>
                  <a:pt x="879167" y="296642"/>
                </a:lnTo>
                <a:lnTo>
                  <a:pt x="672509" y="3654"/>
                </a:lnTo>
                <a:lnTo>
                  <a:pt x="227769" y="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42 -3.33333E-6 L -5E-6 -3.33333E-6 " pathEditMode="relative" ptsTypes="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4" grpId="0"/>
      <p:bldP spid="31" grpId="0"/>
      <p:bldP spid="33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23" y="1095266"/>
            <a:ext cx="7600208" cy="532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Instant Radiosity</a:t>
            </a:r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098" y="1218591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663" y="2729498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411" y="3594569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830" y="2933207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805" y="3328744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580" y="241708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7176" y="118570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505" y="2930465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744" y="2177752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500" y="4089680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705" y="289666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275" y="4367380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677" y="4648732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959" y="4332667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616" y="367495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0669" y="3633850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8551" y="1926543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424" y="3969099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942" y="247737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600" y="1189360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547" y="1574852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381" y="172009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957" y="184341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596" y="1308112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7192" y="3012679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477" y="4010206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9948" y="4391130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0734" y="1879955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421" y="2296505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9065" y="1180225"/>
            <a:ext cx="303196" cy="30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Freihandform 37"/>
          <p:cNvSpPr/>
          <p:nvPr/>
        </p:nvSpPr>
        <p:spPr>
          <a:xfrm rot="17201886">
            <a:off x="2110838" y="1371153"/>
            <a:ext cx="525426" cy="690143"/>
          </a:xfrm>
          <a:custGeom>
            <a:avLst/>
            <a:gdLst>
              <a:gd name="connsiteX0" fmla="*/ 0 w 391886"/>
              <a:gd name="connsiteY0" fmla="*/ 0 h 411982"/>
              <a:gd name="connsiteX1" fmla="*/ 110532 w 391886"/>
              <a:gd name="connsiteY1" fmla="*/ 411982 h 411982"/>
              <a:gd name="connsiteX2" fmla="*/ 391886 w 391886"/>
              <a:gd name="connsiteY2" fmla="*/ 301450 h 411982"/>
              <a:gd name="connsiteX3" fmla="*/ 0 w 391886"/>
              <a:gd name="connsiteY3" fmla="*/ 0 h 411982"/>
              <a:gd name="connsiteX0" fmla="*/ 130628 w 522514"/>
              <a:gd name="connsiteY0" fmla="*/ 0 h 411982"/>
              <a:gd name="connsiteX1" fmla="*/ 0 w 522514"/>
              <a:gd name="connsiteY1" fmla="*/ 411982 h 411982"/>
              <a:gd name="connsiteX2" fmla="*/ 522514 w 522514"/>
              <a:gd name="connsiteY2" fmla="*/ 301450 h 411982"/>
              <a:gd name="connsiteX3" fmla="*/ 130628 w 522514"/>
              <a:gd name="connsiteY3" fmla="*/ 0 h 411982"/>
              <a:gd name="connsiteX0" fmla="*/ 202034 w 522514"/>
              <a:gd name="connsiteY0" fmla="*/ 0 h 269130"/>
              <a:gd name="connsiteX1" fmla="*/ 0 w 522514"/>
              <a:gd name="connsiteY1" fmla="*/ 269130 h 269130"/>
              <a:gd name="connsiteX2" fmla="*/ 522514 w 522514"/>
              <a:gd name="connsiteY2" fmla="*/ 158598 h 269130"/>
              <a:gd name="connsiteX3" fmla="*/ 202034 w 522514"/>
              <a:gd name="connsiteY3" fmla="*/ 0 h 269130"/>
              <a:gd name="connsiteX0" fmla="*/ 202034 w 484828"/>
              <a:gd name="connsiteY0" fmla="*/ 0 h 269130"/>
              <a:gd name="connsiteX1" fmla="*/ 0 w 484828"/>
              <a:gd name="connsiteY1" fmla="*/ 269130 h 269130"/>
              <a:gd name="connsiteX2" fmla="*/ 484828 w 484828"/>
              <a:gd name="connsiteY2" fmla="*/ 264000 h 269130"/>
              <a:gd name="connsiteX3" fmla="*/ 202034 w 484828"/>
              <a:gd name="connsiteY3" fmla="*/ 0 h 269130"/>
              <a:gd name="connsiteX0" fmla="*/ 12562 w 295356"/>
              <a:gd name="connsiteY0" fmla="*/ 0 h 289424"/>
              <a:gd name="connsiteX1" fmla="*/ 0 w 295356"/>
              <a:gd name="connsiteY1" fmla="*/ 289424 h 289424"/>
              <a:gd name="connsiteX2" fmla="*/ 295356 w 295356"/>
              <a:gd name="connsiteY2" fmla="*/ 264000 h 289424"/>
              <a:gd name="connsiteX3" fmla="*/ 12562 w 295356"/>
              <a:gd name="connsiteY3" fmla="*/ 0 h 289424"/>
              <a:gd name="connsiteX0" fmla="*/ 63897 w 295356"/>
              <a:gd name="connsiteY0" fmla="*/ 0 h 292908"/>
              <a:gd name="connsiteX1" fmla="*/ 0 w 295356"/>
              <a:gd name="connsiteY1" fmla="*/ 292908 h 292908"/>
              <a:gd name="connsiteX2" fmla="*/ 295356 w 295356"/>
              <a:gd name="connsiteY2" fmla="*/ 267484 h 292908"/>
              <a:gd name="connsiteX3" fmla="*/ 63897 w 295356"/>
              <a:gd name="connsiteY3" fmla="*/ 0 h 292908"/>
              <a:gd name="connsiteX0" fmla="*/ 137306 w 295356"/>
              <a:gd name="connsiteY0" fmla="*/ 0 h 100997"/>
              <a:gd name="connsiteX1" fmla="*/ 0 w 295356"/>
              <a:gd name="connsiteY1" fmla="*/ 100997 h 100997"/>
              <a:gd name="connsiteX2" fmla="*/ 295356 w 295356"/>
              <a:gd name="connsiteY2" fmla="*/ 75573 h 100997"/>
              <a:gd name="connsiteX3" fmla="*/ 137306 w 295356"/>
              <a:gd name="connsiteY3" fmla="*/ 0 h 100997"/>
              <a:gd name="connsiteX0" fmla="*/ 97685 w 295356"/>
              <a:gd name="connsiteY0" fmla="*/ 0 h 111840"/>
              <a:gd name="connsiteX1" fmla="*/ 0 w 295356"/>
              <a:gd name="connsiteY1" fmla="*/ 111840 h 111840"/>
              <a:gd name="connsiteX2" fmla="*/ 295356 w 295356"/>
              <a:gd name="connsiteY2" fmla="*/ 86416 h 111840"/>
              <a:gd name="connsiteX3" fmla="*/ 97685 w 295356"/>
              <a:gd name="connsiteY3" fmla="*/ 0 h 111840"/>
              <a:gd name="connsiteX0" fmla="*/ 97685 w 235245"/>
              <a:gd name="connsiteY0" fmla="*/ 0 h 151002"/>
              <a:gd name="connsiteX1" fmla="*/ 0 w 235245"/>
              <a:gd name="connsiteY1" fmla="*/ 111840 h 151002"/>
              <a:gd name="connsiteX2" fmla="*/ 235245 w 235245"/>
              <a:gd name="connsiteY2" fmla="*/ 151002 h 151002"/>
              <a:gd name="connsiteX3" fmla="*/ 97685 w 235245"/>
              <a:gd name="connsiteY3" fmla="*/ 0 h 151002"/>
              <a:gd name="connsiteX0" fmla="*/ 126883 w 264443"/>
              <a:gd name="connsiteY0" fmla="*/ 0 h 163840"/>
              <a:gd name="connsiteX1" fmla="*/ 0 w 264443"/>
              <a:gd name="connsiteY1" fmla="*/ 163840 h 163840"/>
              <a:gd name="connsiteX2" fmla="*/ 264443 w 264443"/>
              <a:gd name="connsiteY2" fmla="*/ 151002 h 163840"/>
              <a:gd name="connsiteX3" fmla="*/ 126883 w 264443"/>
              <a:gd name="connsiteY3" fmla="*/ 0 h 163840"/>
              <a:gd name="connsiteX0" fmla="*/ 126883 w 264443"/>
              <a:gd name="connsiteY0" fmla="*/ 0 h 201957"/>
              <a:gd name="connsiteX1" fmla="*/ 0 w 264443"/>
              <a:gd name="connsiteY1" fmla="*/ 163840 h 201957"/>
              <a:gd name="connsiteX2" fmla="*/ 264443 w 264443"/>
              <a:gd name="connsiteY2" fmla="*/ 151002 h 201957"/>
              <a:gd name="connsiteX3" fmla="*/ 126883 w 264443"/>
              <a:gd name="connsiteY3" fmla="*/ 0 h 201957"/>
              <a:gd name="connsiteX0" fmla="*/ 126883 w 264443"/>
              <a:gd name="connsiteY0" fmla="*/ 0 h 201957"/>
              <a:gd name="connsiteX1" fmla="*/ 0 w 264443"/>
              <a:gd name="connsiteY1" fmla="*/ 163840 h 201957"/>
              <a:gd name="connsiteX2" fmla="*/ 264443 w 264443"/>
              <a:gd name="connsiteY2" fmla="*/ 151002 h 201957"/>
              <a:gd name="connsiteX3" fmla="*/ 126883 w 264443"/>
              <a:gd name="connsiteY3" fmla="*/ 0 h 201957"/>
              <a:gd name="connsiteX0" fmla="*/ 126883 w 264443"/>
              <a:gd name="connsiteY0" fmla="*/ 0 h 200963"/>
              <a:gd name="connsiteX1" fmla="*/ 0 w 264443"/>
              <a:gd name="connsiteY1" fmla="*/ 163840 h 200963"/>
              <a:gd name="connsiteX2" fmla="*/ 264443 w 264443"/>
              <a:gd name="connsiteY2" fmla="*/ 151002 h 200963"/>
              <a:gd name="connsiteX3" fmla="*/ 126883 w 264443"/>
              <a:gd name="connsiteY3" fmla="*/ 0 h 20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43" h="200963">
                <a:moveTo>
                  <a:pt x="126883" y="0"/>
                </a:moveTo>
                <a:lnTo>
                  <a:pt x="0" y="163840"/>
                </a:lnTo>
                <a:cubicBezTo>
                  <a:pt x="78414" y="200963"/>
                  <a:pt x="191750" y="185090"/>
                  <a:pt x="264443" y="151002"/>
                </a:cubicBezTo>
                <a:lnTo>
                  <a:pt x="126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2256708" y="5790802"/>
            <a:ext cx="489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This is </a:t>
            </a:r>
            <a:r>
              <a:rPr lang="en-US" sz="2400" b="1" dirty="0" smtClean="0"/>
              <a:t>30</a:t>
            </a:r>
            <a:r>
              <a:rPr lang="en-US" sz="2400" dirty="0" smtClean="0"/>
              <a:t> VPLs. You may need </a:t>
            </a:r>
            <a:r>
              <a:rPr lang="en-US" sz="2400" b="1" dirty="0" smtClean="0"/>
              <a:t>1000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nhaltsplatzhalter 2"/>
          <p:cNvSpPr>
            <a:spLocks noGrp="1"/>
          </p:cNvSpPr>
          <p:nvPr>
            <p:ph idx="1"/>
          </p:nvPr>
        </p:nvSpPr>
        <p:spPr>
          <a:xfrm>
            <a:off x="285718" y="3396343"/>
            <a:ext cx="3590246" cy="303305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1024 VPLs</a:t>
            </a:r>
          </a:p>
          <a:p>
            <a:r>
              <a:rPr lang="en-US" dirty="0" smtClean="0"/>
              <a:t>100k 3D model </a:t>
            </a:r>
          </a:p>
          <a:p>
            <a:r>
              <a:rPr lang="en-US" dirty="0" smtClean="0"/>
              <a:t>32x32 depth map</a:t>
            </a:r>
            <a:endParaRPr lang="en-US" noProof="0" dirty="0" smtClean="0"/>
          </a:p>
          <a:p>
            <a:r>
              <a:rPr lang="en-US" noProof="0" dirty="0" smtClean="0"/>
              <a:t>~300M transforms</a:t>
            </a:r>
          </a:p>
          <a:p>
            <a:r>
              <a:rPr lang="en-US" dirty="0" smtClean="0"/>
              <a:t>100x overdraw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Instant Radiosity bottleneck</a:t>
            </a:r>
            <a:endParaRPr lang="en-US" noProof="0" dirty="0">
              <a:solidFill>
                <a:schemeClr val="tx1"/>
              </a:solidFill>
            </a:endParaRPr>
          </a:p>
        </p:txBody>
      </p:sp>
      <p:grpSp>
        <p:nvGrpSpPr>
          <p:cNvPr id="3" name="Gruppieren 12"/>
          <p:cNvGrpSpPr/>
          <p:nvPr/>
        </p:nvGrpSpPr>
        <p:grpSpPr>
          <a:xfrm>
            <a:off x="3735374" y="1041941"/>
            <a:ext cx="5077505" cy="4923432"/>
            <a:chOff x="3445881" y="947056"/>
            <a:chExt cx="5433565" cy="5268687"/>
          </a:xfrm>
        </p:grpSpPr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296"/>
            <a:stretch>
              <a:fillRect/>
            </a:stretch>
          </p:blipFill>
          <p:spPr bwMode="auto">
            <a:xfrm>
              <a:off x="3952673" y="1423929"/>
              <a:ext cx="4926773" cy="479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3" name="Gerade Verbindung mit Pfeil 42"/>
            <p:cNvCxnSpPr>
              <a:stCxn id="41" idx="3"/>
            </p:cNvCxnSpPr>
            <p:nvPr/>
          </p:nvCxnSpPr>
          <p:spPr>
            <a:xfrm flipV="1">
              <a:off x="6667472" y="1175657"/>
              <a:ext cx="2204385" cy="223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41" idx="1"/>
            </p:cNvCxnSpPr>
            <p:nvPr/>
          </p:nvCxnSpPr>
          <p:spPr>
            <a:xfrm rot="10800000" flipV="1">
              <a:off x="3951515" y="1177889"/>
              <a:ext cx="2220309" cy="865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9" idx="3"/>
            </p:cNvCxnSpPr>
            <p:nvPr/>
          </p:nvCxnSpPr>
          <p:spPr>
            <a:xfrm rot="5400000" flipH="1" flipV="1">
              <a:off x="2600654" y="2496680"/>
              <a:ext cx="2162387" cy="1026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171823" y="947056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32</a:t>
              </a:r>
              <a:endParaRPr lang="de-DE" sz="2400" dirty="0"/>
            </a:p>
          </p:txBody>
        </p:sp>
        <p:sp>
          <p:nvSpPr>
            <p:cNvPr id="49" name="Textfeld 48"/>
            <p:cNvSpPr txBox="1"/>
            <p:nvPr/>
          </p:nvSpPr>
          <p:spPr>
            <a:xfrm rot="16200000">
              <a:off x="3428889" y="359999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32</a:t>
              </a:r>
              <a:endParaRPr lang="de-DE" sz="2400" dirty="0"/>
            </a:p>
          </p:txBody>
        </p:sp>
        <p:cxnSp>
          <p:nvCxnSpPr>
            <p:cNvPr id="51" name="Gerade Verbindung mit Pfeil 50"/>
            <p:cNvCxnSpPr>
              <a:stCxn id="49" idx="1"/>
            </p:cNvCxnSpPr>
            <p:nvPr/>
          </p:nvCxnSpPr>
          <p:spPr>
            <a:xfrm rot="5400000">
              <a:off x="2633046" y="5121529"/>
              <a:ext cx="2086543" cy="79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88" y="1071515"/>
            <a:ext cx="3384298" cy="22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Imperfect</a:t>
            </a:r>
            <a:r>
              <a:rPr lang="en-US" baseline="0" noProof="0" dirty="0" smtClean="0">
                <a:solidFill>
                  <a:schemeClr val="tx1"/>
                </a:solidFill>
              </a:rPr>
              <a:t> shadow maps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 smtClean="0"/>
              <a:t>Observations</a:t>
            </a:r>
            <a:r>
              <a:rPr lang="en-US" noProof="0" dirty="0" smtClean="0"/>
              <a:t>:</a:t>
            </a:r>
            <a:br>
              <a:rPr lang="en-US" noProof="0" dirty="0" smtClean="0"/>
            </a:br>
            <a:r>
              <a:rPr lang="en-US" noProof="0" dirty="0" smtClean="0"/>
              <a:t>Low quality (imperfect) depth maps sufficient for many faint VPLs that form smooth lighting</a:t>
            </a:r>
          </a:p>
          <a:p>
            <a:r>
              <a:rPr lang="en-US" b="1" noProof="0" dirty="0" smtClean="0"/>
              <a:t>Contribution</a:t>
            </a:r>
            <a:r>
              <a:rPr lang="en-US" noProof="0" dirty="0" smtClean="0"/>
              <a:t>:</a:t>
            </a:r>
            <a:br>
              <a:rPr lang="en-US" noProof="0" dirty="0" smtClean="0"/>
            </a:br>
            <a:r>
              <a:rPr lang="en-US" noProof="0" dirty="0" smtClean="0"/>
              <a:t>Efficient generation of low quality depth maps</a:t>
            </a:r>
          </a:p>
          <a:p>
            <a:r>
              <a:rPr lang="en-US" noProof="0" dirty="0" smtClean="0"/>
              <a:t>Main steps (detailed next)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 smtClean="0"/>
              <a:t>VPL generation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 smtClean="0"/>
              <a:t>Point-based depth maps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 smtClean="0"/>
              <a:t>Pull-push to fill holes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0" dirty="0" smtClean="0"/>
              <a:t>Shading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3501008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světla jako integrál přes prostor světelných cest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b="1" dirty="0" smtClean="0"/>
              <a:t>Cíl: </a:t>
            </a:r>
            <a:r>
              <a:rPr lang="cs-CZ" dirty="0" smtClean="0"/>
              <a:t>místo integrální rovnice chceme formulovat transport světla jako integrál přes cesty:</a:t>
            </a:r>
          </a:p>
        </p:txBody>
      </p:sp>
      <p:graphicFrame>
        <p:nvGraphicFramePr>
          <p:cNvPr id="550914" name="Object 2"/>
          <p:cNvGraphicFramePr>
            <a:graphicFrameLocks noChangeAspect="1"/>
          </p:cNvGraphicFramePr>
          <p:nvPr/>
        </p:nvGraphicFramePr>
        <p:xfrm>
          <a:off x="2749550" y="3645024"/>
          <a:ext cx="3644900" cy="874713"/>
        </p:xfrm>
        <a:graphic>
          <a:graphicData uri="http://schemas.openxmlformats.org/presentationml/2006/ole">
            <p:oleObj spid="_x0000_s2050" name="Rovnice" r:id="rId3" imgW="1206360" imgH="291960" progId="Equation.3">
              <p:embed/>
            </p:oleObj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179512" y="4365104"/>
            <a:ext cx="2592288" cy="1283950"/>
            <a:chOff x="179512" y="4365104"/>
            <a:chExt cx="2592288" cy="1283950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4941168"/>
              <a:ext cx="2521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 smtClean="0">
                  <a:solidFill>
                    <a:prstClr val="black"/>
                  </a:solidFill>
                </a:rPr>
                <a:t>Hodnota</a:t>
              </a:r>
              <a:r>
                <a:rPr lang="en-US" sz="2000" dirty="0" smtClean="0">
                  <a:solidFill>
                    <a:prstClr val="black"/>
                  </a:solidFill>
                </a:rPr>
                <a:t> (“m</a:t>
              </a:r>
              <a:r>
                <a:rPr lang="cs-CZ" sz="2000" dirty="0" err="1" smtClean="0">
                  <a:solidFill>
                    <a:prstClr val="black"/>
                  </a:solidFill>
                </a:rPr>
                <a:t>ěření</a:t>
              </a:r>
              <a:r>
                <a:rPr lang="cs-CZ" sz="2000" dirty="0" smtClean="0">
                  <a:solidFill>
                    <a:prstClr val="black"/>
                  </a:solidFill>
                </a:rPr>
                <a:t>“) </a:t>
              </a:r>
              <a:br>
                <a:rPr lang="cs-CZ" sz="2000" dirty="0" smtClean="0">
                  <a:solidFill>
                    <a:prstClr val="black"/>
                  </a:solidFill>
                </a:rPr>
              </a:br>
              <a:r>
                <a:rPr lang="cs-CZ" sz="2000" dirty="0" smtClean="0">
                  <a:solidFill>
                    <a:prstClr val="black"/>
                  </a:solidFill>
                </a:rPr>
                <a:t>j-</a:t>
              </a:r>
              <a:r>
                <a:rPr lang="cs-CZ" sz="2000" dirty="0" err="1" smtClean="0">
                  <a:solidFill>
                    <a:prstClr val="black"/>
                  </a:solidFill>
                </a:rPr>
                <a:t>tého</a:t>
              </a:r>
              <a:r>
                <a:rPr lang="cs-CZ" sz="2000" dirty="0" smtClean="0">
                  <a:solidFill>
                    <a:prstClr val="black"/>
                  </a:solidFill>
                </a:rPr>
                <a:t> </a:t>
              </a:r>
              <a:r>
                <a:rPr lang="cs-CZ" sz="2000" dirty="0" err="1" smtClean="0">
                  <a:solidFill>
                    <a:prstClr val="black"/>
                  </a:solidFill>
                </a:rPr>
                <a:t>pixelu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440434" y="4365104"/>
              <a:ext cx="133136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3"/>
          <p:cNvGrpSpPr/>
          <p:nvPr/>
        </p:nvGrpSpPr>
        <p:grpSpPr>
          <a:xfrm>
            <a:off x="2411760" y="4509120"/>
            <a:ext cx="4073551" cy="1715998"/>
            <a:chOff x="2411760" y="4509120"/>
            <a:chExt cx="4073551" cy="1715998"/>
          </a:xfrm>
        </p:grpSpPr>
        <p:sp>
          <p:nvSpPr>
            <p:cNvPr id="12" name="TextBox 11"/>
            <p:cNvSpPr txBox="1"/>
            <p:nvPr/>
          </p:nvSpPr>
          <p:spPr>
            <a:xfrm>
              <a:off x="2411760" y="5517232"/>
              <a:ext cx="40735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dirty="0" smtClean="0">
                  <a:solidFill>
                    <a:prstClr val="black"/>
                  </a:solidFill>
                </a:rPr>
                <a:t>Prostor všech světelných cest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dirty="0" smtClean="0">
                  <a:solidFill>
                    <a:prstClr val="black"/>
                  </a:solidFill>
                </a:rPr>
                <a:t>Spojujících zdroj světla s </a:t>
              </a:r>
              <a:r>
                <a:rPr lang="cs-CZ" sz="2000" dirty="0" err="1" smtClean="0">
                  <a:solidFill>
                    <a:prstClr val="black"/>
                  </a:solidFill>
                </a:rPr>
                <a:t>pixelem</a:t>
              </a:r>
              <a:r>
                <a:rPr lang="cs-CZ" sz="2000" dirty="0" smtClean="0">
                  <a:solidFill>
                    <a:prstClr val="black"/>
                  </a:solidFill>
                </a:rPr>
                <a:t> </a:t>
              </a:r>
              <a:r>
                <a:rPr lang="cs-CZ" sz="2000" i="1" dirty="0" smtClean="0">
                  <a:solidFill>
                    <a:prstClr val="black"/>
                  </a:solidFill>
                </a:rPr>
                <a:t>j</a:t>
              </a:r>
              <a:endParaRPr lang="en-US" sz="20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H="1" flipV="1">
              <a:off x="3995936" y="4509120"/>
              <a:ext cx="452600" cy="10081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"/>
          <p:cNvGrpSpPr/>
          <p:nvPr/>
        </p:nvGrpSpPr>
        <p:grpSpPr>
          <a:xfrm>
            <a:off x="251520" y="2564904"/>
            <a:ext cx="4068743" cy="1152128"/>
            <a:chOff x="251520" y="2564904"/>
            <a:chExt cx="4068743" cy="1152128"/>
          </a:xfrm>
        </p:grpSpPr>
        <p:sp>
          <p:nvSpPr>
            <p:cNvPr id="18" name="TextBox 17"/>
            <p:cNvSpPr txBox="1"/>
            <p:nvPr/>
          </p:nvSpPr>
          <p:spPr>
            <a:xfrm>
              <a:off x="251520" y="2564904"/>
              <a:ext cx="4068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dirty="0" smtClean="0">
                  <a:solidFill>
                    <a:prstClr val="black"/>
                  </a:solidFill>
                </a:rPr>
                <a:t>Příspěvek cesty x k hodnotě </a:t>
              </a:r>
              <a:r>
                <a:rPr lang="cs-CZ" sz="2000" dirty="0" err="1" smtClean="0">
                  <a:solidFill>
                    <a:prstClr val="black"/>
                  </a:solidFill>
                </a:rPr>
                <a:t>pixelu</a:t>
              </a:r>
              <a:endParaRPr lang="cs-CZ" sz="2000" dirty="0" smtClean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dirty="0" smtClean="0">
                  <a:solidFill>
                    <a:prstClr val="black"/>
                  </a:solidFill>
                </a:rPr>
                <a:t>(</a:t>
              </a:r>
              <a:r>
                <a:rPr lang="en-US" sz="2000" dirty="0" smtClean="0">
                  <a:solidFill>
                    <a:prstClr val="black"/>
                  </a:solidFill>
                </a:rPr>
                <a:t>contribution function</a:t>
              </a:r>
              <a:r>
                <a:rPr lang="cs-CZ" sz="2000" dirty="0" smtClean="0">
                  <a:solidFill>
                    <a:prstClr val="black"/>
                  </a:solidFill>
                </a:rPr>
                <a:t>)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19872" y="3068960"/>
              <a:ext cx="89931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4"/>
          <p:cNvGrpSpPr/>
          <p:nvPr/>
        </p:nvGrpSpPr>
        <p:grpSpPr>
          <a:xfrm>
            <a:off x="5687342" y="2564904"/>
            <a:ext cx="2475644" cy="1296144"/>
            <a:chOff x="5687342" y="2564904"/>
            <a:chExt cx="2475644" cy="1296144"/>
          </a:xfrm>
        </p:grpSpPr>
        <p:sp>
          <p:nvSpPr>
            <p:cNvPr id="11" name="TextBox 10"/>
            <p:cNvSpPr txBox="1"/>
            <p:nvPr/>
          </p:nvSpPr>
          <p:spPr>
            <a:xfrm>
              <a:off x="5979375" y="2564904"/>
              <a:ext cx="2183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dirty="0" smtClean="0">
                  <a:solidFill>
                    <a:prstClr val="black"/>
                  </a:solidFill>
                </a:rPr>
                <a:t>Míra na množině </a:t>
              </a:r>
              <a:br>
                <a:rPr lang="cs-CZ" sz="2000" dirty="0" smtClean="0">
                  <a:solidFill>
                    <a:prstClr val="black"/>
                  </a:solidFill>
                </a:rPr>
              </a:br>
              <a:r>
                <a:rPr lang="cs-CZ" sz="2000" dirty="0" smtClean="0">
                  <a:solidFill>
                    <a:prstClr val="black"/>
                  </a:solidFill>
                </a:rPr>
                <a:t>světelných cest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 flipH="1">
              <a:off x="5687342" y="3272790"/>
              <a:ext cx="1383839" cy="588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88" y="1765838"/>
            <a:ext cx="2766850" cy="27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604" y="1765838"/>
            <a:ext cx="2766850" cy="27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2: Point-based</a:t>
            </a:r>
            <a:r>
              <a:rPr lang="en-US" baseline="0" noProof="0" dirty="0" smtClean="0">
                <a:solidFill>
                  <a:schemeClr val="tx1"/>
                </a:solidFill>
              </a:rPr>
              <a:t> depth maps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11436" y="4686684"/>
            <a:ext cx="142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Imperfect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99946" y="4686684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Classic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6000" y="1765838"/>
            <a:ext cx="2770109" cy="27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6536627" y="4686684"/>
            <a:ext cx="1965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Imperfect</a:t>
            </a:r>
          </a:p>
          <a:p>
            <a:pPr algn="ctr"/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Smaller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points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points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7"/>
          <p:cNvGrpSpPr/>
          <p:nvPr/>
        </p:nvGrpSpPr>
        <p:grpSpPr>
          <a:xfrm>
            <a:off x="5463110" y="1384645"/>
            <a:ext cx="3420229" cy="4787554"/>
            <a:chOff x="5236029" y="1110325"/>
            <a:chExt cx="3647311" cy="510542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6029" y="1110325"/>
              <a:ext cx="3647311" cy="365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feld 9"/>
            <p:cNvSpPr txBox="1"/>
            <p:nvPr/>
          </p:nvSpPr>
          <p:spPr>
            <a:xfrm>
              <a:off x="5783642" y="4780483"/>
              <a:ext cx="2296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VPL / Depth map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0817" y="5165771"/>
              <a:ext cx="962868" cy="104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2: Point-based</a:t>
            </a:r>
            <a:r>
              <a:rPr lang="en-US" baseline="0" noProof="0" dirty="0" smtClean="0">
                <a:solidFill>
                  <a:schemeClr val="tx1"/>
                </a:solidFill>
              </a:rPr>
              <a:t> depth maps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17" y="1569720"/>
            <a:ext cx="5139723" cy="323088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Pre-process</a:t>
            </a:r>
            <a:r>
              <a:rPr lang="en-US" noProof="0" dirty="0" smtClean="0"/>
              <a:t>:</a:t>
            </a:r>
            <a:br>
              <a:rPr lang="en-US" noProof="0" dirty="0" smtClean="0"/>
            </a:br>
            <a:r>
              <a:rPr lang="en-US" noProof="0" dirty="0" smtClean="0"/>
              <a:t>Distribute points on surface</a:t>
            </a:r>
          </a:p>
          <a:p>
            <a:pPr lvl="1"/>
            <a:r>
              <a:rPr lang="en-US" noProof="0" dirty="0" smtClean="0"/>
              <a:t>~8k points </a:t>
            </a:r>
            <a:r>
              <a:rPr lang="en-US" dirty="0" err="1" smtClean="0"/>
              <a:t>f</a:t>
            </a:r>
            <a:r>
              <a:rPr lang="en-US" noProof="0" dirty="0" smtClean="0"/>
              <a:t>or every VPL</a:t>
            </a:r>
          </a:p>
          <a:p>
            <a:pPr lvl="1"/>
            <a:r>
              <a:rPr lang="en-US" noProof="0" dirty="0" smtClean="0"/>
              <a:t>Different set for every VPLs</a:t>
            </a:r>
          </a:p>
        </p:txBody>
      </p:sp>
      <p:sp>
        <p:nvSpPr>
          <p:cNvPr id="9" name="Akkord 8"/>
          <p:cNvSpPr/>
          <p:nvPr/>
        </p:nvSpPr>
        <p:spPr>
          <a:xfrm rot="5400000">
            <a:off x="6801562" y="4400637"/>
            <a:ext cx="572755" cy="450022"/>
          </a:xfrm>
          <a:prstGeom prst="chord">
            <a:avLst>
              <a:gd name="adj1" fmla="val 5216397"/>
              <a:gd name="adj2" fmla="val 16395803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3: Pull-Push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6335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Depth maps from points have holes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185835" y="2439216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185835" y="4790533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2D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pieren 12"/>
          <p:cNvGrpSpPr/>
          <p:nvPr/>
        </p:nvGrpSpPr>
        <p:grpSpPr>
          <a:xfrm>
            <a:off x="3361113" y="1718268"/>
            <a:ext cx="2580851" cy="4759830"/>
            <a:chOff x="3361113" y="1718268"/>
            <a:chExt cx="2580851" cy="47598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2049" y="1718268"/>
              <a:ext cx="2439915" cy="428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feld 8"/>
            <p:cNvSpPr txBox="1"/>
            <p:nvPr/>
          </p:nvSpPr>
          <p:spPr>
            <a:xfrm>
              <a:off x="3361113" y="6016433"/>
              <a:ext cx="2483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Without</a:t>
              </a:r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pull-push</a:t>
              </a:r>
              <a:endPara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uppieren 11"/>
          <p:cNvGrpSpPr/>
          <p:nvPr/>
        </p:nvGrpSpPr>
        <p:grpSpPr>
          <a:xfrm>
            <a:off x="685574" y="1718268"/>
            <a:ext cx="2439915" cy="4759830"/>
            <a:chOff x="685574" y="1718268"/>
            <a:chExt cx="2439915" cy="475983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574" y="1718268"/>
              <a:ext cx="2439915" cy="428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feld 9"/>
            <p:cNvSpPr txBox="1"/>
            <p:nvPr/>
          </p:nvSpPr>
          <p:spPr>
            <a:xfrm>
              <a:off x="1421783" y="601643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Classic</a:t>
              </a:r>
              <a:endPara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297169" y="1718268"/>
            <a:ext cx="2439915" cy="4759830"/>
            <a:chOff x="6297169" y="1718268"/>
            <a:chExt cx="2439915" cy="475983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7169" y="1718268"/>
              <a:ext cx="2439915" cy="428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feld 10"/>
            <p:cNvSpPr txBox="1"/>
            <p:nvPr/>
          </p:nvSpPr>
          <p:spPr>
            <a:xfrm>
              <a:off x="6365592" y="6016433"/>
              <a:ext cx="2028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With</a:t>
              </a:r>
              <a:r>
                <a:rPr lang="de-DE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pull-push</a:t>
              </a:r>
              <a:endPara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6640956" y="4682234"/>
            <a:ext cx="202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pull-push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3: Pull-Push</a:t>
            </a:r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85" y="1678955"/>
            <a:ext cx="8878186" cy="295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feld 16"/>
          <p:cNvSpPr txBox="1"/>
          <p:nvPr/>
        </p:nvSpPr>
        <p:spPr>
          <a:xfrm>
            <a:off x="3371753" y="4682234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pull-push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49635" y="468223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Classic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649" y="5138098"/>
            <a:ext cx="1363035" cy="13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6031" y="5138098"/>
            <a:ext cx="1363035" cy="13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6551" y="5138098"/>
            <a:ext cx="1363035" cy="13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kkord 23"/>
          <p:cNvSpPr/>
          <p:nvPr/>
        </p:nvSpPr>
        <p:spPr>
          <a:xfrm rot="21242941">
            <a:off x="8394782" y="1788170"/>
            <a:ext cx="860156" cy="675837"/>
          </a:xfrm>
          <a:prstGeom prst="chord">
            <a:avLst>
              <a:gd name="adj1" fmla="val 5216397"/>
              <a:gd name="adj2" fmla="val 16395803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kkord 24"/>
          <p:cNvSpPr/>
          <p:nvPr/>
        </p:nvSpPr>
        <p:spPr>
          <a:xfrm rot="21242941">
            <a:off x="5438931" y="1788171"/>
            <a:ext cx="860156" cy="675837"/>
          </a:xfrm>
          <a:prstGeom prst="chord">
            <a:avLst>
              <a:gd name="adj1" fmla="val 5216397"/>
              <a:gd name="adj2" fmla="val 16395803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kkord 25"/>
          <p:cNvSpPr/>
          <p:nvPr/>
        </p:nvSpPr>
        <p:spPr>
          <a:xfrm rot="21242941">
            <a:off x="2461815" y="1788171"/>
            <a:ext cx="860156" cy="675837"/>
          </a:xfrm>
          <a:prstGeom prst="chord">
            <a:avLst>
              <a:gd name="adj1" fmla="val 5216397"/>
              <a:gd name="adj2" fmla="val 16395803"/>
            </a:avLst>
          </a:prstGeom>
          <a:solidFill>
            <a:schemeClr val="tx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6335"/>
          </a:xfrm>
        </p:spPr>
        <p:txBody>
          <a:bodyPr>
            <a:noAutofit/>
          </a:bodyPr>
          <a:lstStyle/>
          <a:p>
            <a:r>
              <a:rPr lang="en-US" noProof="0" dirty="0" smtClean="0"/>
              <a:t>We fill those holes using pull-push 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91511" y="-396908"/>
            <a:ext cx="4329454" cy="85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18"/>
          <p:cNvSpPr txBox="1"/>
          <p:nvPr/>
        </p:nvSpPr>
        <p:spPr>
          <a:xfrm>
            <a:off x="5868436" y="6022298"/>
            <a:ext cx="202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pull-push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3: Pull-Push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85724" y="6022298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pull-push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6335"/>
          </a:xfrm>
        </p:spPr>
        <p:txBody>
          <a:bodyPr>
            <a:noAutofit/>
          </a:bodyPr>
          <a:lstStyle/>
          <a:p>
            <a:r>
              <a:rPr lang="en-US" noProof="0" dirty="0" smtClean="0"/>
              <a:t>.. on all depth maps in parallel.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Step 4: Shading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1229527"/>
          </a:xfrm>
        </p:spPr>
        <p:txBody>
          <a:bodyPr>
            <a:normAutofit fontScale="92500"/>
          </a:bodyPr>
          <a:lstStyle/>
          <a:p>
            <a:r>
              <a:rPr lang="en-US" noProof="0" dirty="0" smtClean="0"/>
              <a:t>Separate direct and indirect, both deferred</a:t>
            </a:r>
          </a:p>
          <a:p>
            <a:r>
              <a:rPr lang="en-US" noProof="0" dirty="0" smtClean="0"/>
              <a:t>Indirect: Interleaved sampling, geometry aware blur</a:t>
            </a:r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01" y="2662809"/>
            <a:ext cx="24379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47" y="4602141"/>
            <a:ext cx="24379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484" y="2652391"/>
            <a:ext cx="2434274" cy="18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764" y="2655125"/>
            <a:ext cx="2441823" cy="18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3632" y="4598091"/>
            <a:ext cx="1825311" cy="182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3061" y="4598091"/>
            <a:ext cx="1825311" cy="182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869109" y="2258348"/>
            <a:ext cx="22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 + Indirect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63023" y="2258348"/>
            <a:ext cx="202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 only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55029" y="2258348"/>
            <a:ext cx="174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Indirect only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276938" y="5300463"/>
            <a:ext cx="177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G-Buffer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089249" y="5300463"/>
            <a:ext cx="177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 blur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269367" y="5300463"/>
            <a:ext cx="177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Edge-aware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Results: Quality (</a:t>
            </a:r>
            <a:r>
              <a:rPr lang="en-US" i="1" dirty="0" smtClean="0">
                <a:solidFill>
                  <a:schemeClr val="tx1"/>
                </a:solidFill>
              </a:rPr>
              <a:t>PBRT, hours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089" y="1018893"/>
            <a:ext cx="7268228" cy="54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769" y="1002082"/>
            <a:ext cx="7293610" cy="547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Results: Quality (</a:t>
            </a:r>
            <a:r>
              <a:rPr lang="en-US" i="1" dirty="0" smtClean="0">
                <a:solidFill>
                  <a:schemeClr val="tx1"/>
                </a:solidFill>
              </a:rPr>
              <a:t>Ours</a:t>
            </a:r>
            <a:r>
              <a:rPr lang="en-US" dirty="0" smtClean="0">
                <a:solidFill>
                  <a:schemeClr val="tx1"/>
                </a:solidFill>
              </a:rPr>
              <a:t>, 11 fps)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92" y="6336268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Tobias </a:t>
            </a:r>
            <a:r>
              <a:rPr lang="en-US" dirty="0" err="1" smtClean="0"/>
              <a:t>Ritschel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Doesn’t really work that </a:t>
            </a:r>
            <a:r>
              <a:rPr lang="cs-CZ" dirty="0" err="1" smtClean="0"/>
              <a:t>great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 contact indirect shadows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Large scenes don’t work 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588" y="85725"/>
            <a:ext cx="8659812" cy="857250"/>
          </a:xfrm>
        </p:spPr>
        <p:txBody>
          <a:bodyPr/>
          <a:lstStyle/>
          <a:p>
            <a:r>
              <a:rPr lang="en-US" dirty="0" smtClean="0"/>
              <a:t>Imperfect shadow maps: Conclusion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 integrování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03575" y="4254500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všech možných délek</a:t>
            </a:r>
            <a:endParaRPr lang="en-US" sz="2400" i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38600"/>
            <a:ext cx="2028825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1989138"/>
            <a:ext cx="5048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5113" y="191611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délky </a:t>
            </a:r>
            <a:r>
              <a:rPr lang="cs-CZ" sz="2400" i="1" dirty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414713" y="2600325"/>
          <a:ext cx="2462212" cy="523875"/>
        </p:xfrm>
        <a:graphic>
          <a:graphicData uri="http://schemas.openxmlformats.org/presentationml/2006/ole">
            <p:oleObj spid="_x0000_s9218" name="Rovnice" r:id="rId5" imgW="106668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na prostoru cest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755650" y="2057400"/>
            <a:ext cx="5008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Diferenciální míra pro cesty délky </a:t>
            </a:r>
            <a:r>
              <a:rPr lang="cs-CZ" sz="2400" i="1" dirty="0" smtClean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1833563" y="2944787"/>
          <a:ext cx="5480050" cy="552450"/>
        </p:xfrm>
        <a:graphic>
          <a:graphicData uri="http://schemas.openxmlformats.org/presentationml/2006/ole">
            <p:oleObj spid="_x0000_s5122" name="Rovnice" r:id="rId3" imgW="2374560" imgH="241200" progId="Equation.3">
              <p:embed/>
            </p:oleObj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38200" y="4183037"/>
            <a:ext cx="6939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Tj. násobný integrál přes plochu scény, pro každý </a:t>
            </a:r>
          </a:p>
          <a:p>
            <a:r>
              <a:rPr lang="cs-CZ" sz="2400" dirty="0" smtClean="0">
                <a:latin typeface="+mj-lt"/>
              </a:rPr>
              <a:t>vrchol cesty jedna „fajfka“</a:t>
            </a:r>
            <a:endParaRPr lang="en-US" sz="24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Aplikace integrálu přes cesty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042988" y="3141663"/>
            <a:ext cx="7778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Odhad integrálu pomocí klasických </a:t>
            </a:r>
            <a:r>
              <a:rPr lang="cs-CZ" sz="2400" dirty="0" err="1">
                <a:latin typeface="+mn-lt"/>
              </a:rPr>
              <a:t>Monte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Carlo</a:t>
            </a:r>
            <a:r>
              <a:rPr lang="cs-CZ" sz="2400" dirty="0">
                <a:latin typeface="+mn-lt"/>
              </a:rPr>
              <a:t> metod:</a:t>
            </a:r>
            <a:endParaRPr lang="en-US" sz="2400" dirty="0">
              <a:latin typeface="+mn-lt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042988" y="4797425"/>
            <a:ext cx="6917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+mn-lt"/>
              </a:rPr>
              <a:t>Jak definovat a spočítat hustotu na prostoru cest</a:t>
            </a:r>
            <a:r>
              <a:rPr lang="en-US" sz="2400">
                <a:latin typeface="+mn-lt"/>
              </a:rPr>
              <a:t>?</a:t>
            </a:r>
          </a:p>
        </p:txBody>
      </p:sp>
      <p:graphicFrame>
        <p:nvGraphicFramePr>
          <p:cNvPr id="558082" name="Object 2"/>
          <p:cNvGraphicFramePr>
            <a:graphicFrameLocks noChangeAspect="1"/>
          </p:cNvGraphicFramePr>
          <p:nvPr/>
        </p:nvGraphicFramePr>
        <p:xfrm>
          <a:off x="2749550" y="2173287"/>
          <a:ext cx="3644900" cy="874713"/>
        </p:xfrm>
        <a:graphic>
          <a:graphicData uri="http://schemas.openxmlformats.org/presentationml/2006/ole">
            <p:oleObj spid="_x0000_s6146" name="Rovnice" r:id="rId3" imgW="1206360" imgH="29196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733800" y="3657600"/>
          <a:ext cx="1698626" cy="1047750"/>
        </p:xfrm>
        <a:graphic>
          <a:graphicData uri="http://schemas.openxmlformats.org/presentationml/2006/ole">
            <p:oleObj spid="_x0000_s6147" name="Rovnice" r:id="rId4" imgW="736560" imgH="457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67713" cy="1104900"/>
          </a:xfrm>
        </p:spPr>
        <p:txBody>
          <a:bodyPr/>
          <a:lstStyle/>
          <a:p>
            <a:r>
              <a:rPr lang="cs-CZ" smtClean="0"/>
              <a:t>Hustota p-nosti na prostoru cest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Hustota pravděpodobnosti cesty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Sdružená hustota pozic vrcholů cesty: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Součin podmíněných hustot pro jednotlivé vrcholy (vzhledem k plošné míře)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414713" y="2209800"/>
          <a:ext cx="2462212" cy="523875"/>
        </p:xfrm>
        <a:graphic>
          <a:graphicData uri="http://schemas.openxmlformats.org/presentationml/2006/ole">
            <p:oleObj spid="_x0000_s8194" name="Rovnice" r:id="rId3" imgW="1066680" imgH="2286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66900" y="3448050"/>
          <a:ext cx="5862638" cy="1047750"/>
        </p:xfrm>
        <a:graphic>
          <a:graphicData uri="http://schemas.openxmlformats.org/presentationml/2006/ole">
            <p:oleObj spid="_x0000_s8195" name="Rovnice" r:id="rId4" imgW="2539800" imgH="457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g05_black_template">
  <a:themeElements>
    <a:clrScheme name="eg05_black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05_black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05_blac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05_blac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05_blac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05_blac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05_blac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05_blac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05_blac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13972</TotalTime>
  <Words>1909</Words>
  <Application>Microsoft Office PowerPoint</Application>
  <PresentationFormat>Předvádění na obrazovce (4:3)</PresentationFormat>
  <Paragraphs>447</Paragraphs>
  <Slides>58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Default Design</vt:lpstr>
      <vt:lpstr>Hrany</vt:lpstr>
      <vt:lpstr>eg05_black_template</vt:lpstr>
      <vt:lpstr>Rovnice</vt:lpstr>
      <vt:lpstr>Global illumination with  many-light methods</vt:lpstr>
      <vt:lpstr> Review:  Path integral formulation of light transport</vt:lpstr>
      <vt:lpstr>Zobrazovací rovnice v 3b formulaci</vt:lpstr>
      <vt:lpstr>Měřicí rovnice v 3b formulaci</vt:lpstr>
      <vt:lpstr>Transport světla jako integrál přes prostor světelných cest</vt:lpstr>
      <vt:lpstr>Obor integrování</vt:lpstr>
      <vt:lpstr>Míra na prostoru cest</vt:lpstr>
      <vt:lpstr>Aplikace integrálu přes cesty</vt:lpstr>
      <vt:lpstr>Hustota p-nosti na prostoru cest</vt:lpstr>
      <vt:lpstr>Hustota pro vzrokování směru </vt:lpstr>
      <vt:lpstr> Instant radiosity</vt:lpstr>
      <vt:lpstr>Instant radiosity</vt:lpstr>
      <vt:lpstr>Instant radiosity</vt:lpstr>
      <vt:lpstr>VPL Tracing</vt:lpstr>
      <vt:lpstr>VPL Tracing</vt:lpstr>
      <vt:lpstr>VPL</vt:lpstr>
      <vt:lpstr>Snímek 17</vt:lpstr>
      <vt:lpstr>Effect of variance</vt:lpstr>
      <vt:lpstr>Snímek 19</vt:lpstr>
      <vt:lpstr>Effect of clamping</vt:lpstr>
      <vt:lpstr>IR as a path-sampling technique</vt:lpstr>
      <vt:lpstr>Instant radiosity</vt:lpstr>
      <vt:lpstr>IR: Results from the original paper</vt:lpstr>
      <vt:lpstr>Digression: Shadow Mapping</vt:lpstr>
      <vt:lpstr>Digression: Shadow Mapping</vt:lpstr>
      <vt:lpstr>Digression: Shadow Mapping</vt:lpstr>
      <vt:lpstr> Real-time GI with  instant radiosity</vt:lpstr>
      <vt:lpstr>Real-time GI with Instant radiosity</vt:lpstr>
      <vt:lpstr>Reflective shadow maps</vt:lpstr>
      <vt:lpstr>Reflective shadow maps</vt:lpstr>
      <vt:lpstr>Reflective shadow maps</vt:lpstr>
      <vt:lpstr>Reflective shadow maps</vt:lpstr>
      <vt:lpstr>Reflective shadow maps</vt:lpstr>
      <vt:lpstr>Incremental Instant Radiosity</vt:lpstr>
      <vt:lpstr>VPL Reuse</vt:lpstr>
      <vt:lpstr>How To Reuse VPLs</vt:lpstr>
      <vt:lpstr>2D Domain for VPLs</vt:lpstr>
      <vt:lpstr>Reprojecting VPLs</vt:lpstr>
      <vt:lpstr>Spatial Data Structures</vt:lpstr>
      <vt:lpstr>Deleting VPLs</vt:lpstr>
      <vt:lpstr>Generating New VPLs</vt:lpstr>
      <vt:lpstr>Computing VPL Intensities</vt:lpstr>
      <vt:lpstr>Interleaved Sampling</vt:lpstr>
      <vt:lpstr>Sibenik</vt:lpstr>
      <vt:lpstr>Imperfect Shadow Maps</vt:lpstr>
      <vt:lpstr>Motivation</vt:lpstr>
      <vt:lpstr>Instant Radiosity</vt:lpstr>
      <vt:lpstr>Instant Radiosity bottleneck</vt:lpstr>
      <vt:lpstr>Imperfect shadow maps</vt:lpstr>
      <vt:lpstr>Step 2: Point-based depth maps</vt:lpstr>
      <vt:lpstr>Step 2: Point-based depth maps</vt:lpstr>
      <vt:lpstr>Step 3: Pull-Push</vt:lpstr>
      <vt:lpstr>Step 3: Pull-Push</vt:lpstr>
      <vt:lpstr>Step 3: Pull-Push</vt:lpstr>
      <vt:lpstr>Step 4: Shading</vt:lpstr>
      <vt:lpstr>Results: Quality (PBRT, hours)</vt:lpstr>
      <vt:lpstr>Results: Quality (Ours, 11 fps)</vt:lpstr>
      <vt:lpstr>Imperfect shadow maps: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Many-light rendering methods - NPGR031</dc:title>
  <dc:creator>Jaroslav Křivánek</dc:creator>
  <cp:lastModifiedBy>jarda</cp:lastModifiedBy>
  <cp:revision>2464</cp:revision>
  <dcterms:created xsi:type="dcterms:W3CDTF">2006-08-16T00:00:00Z</dcterms:created>
  <dcterms:modified xsi:type="dcterms:W3CDTF">2012-03-02T13:06:20Z</dcterms:modified>
</cp:coreProperties>
</file>